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8" r:id="rId2"/>
    <p:sldId id="300" r:id="rId3"/>
    <p:sldId id="301" r:id="rId4"/>
    <p:sldId id="302" r:id="rId5"/>
    <p:sldId id="352" r:id="rId6"/>
    <p:sldId id="303" r:id="rId7"/>
    <p:sldId id="353" r:id="rId8"/>
    <p:sldId id="354" r:id="rId9"/>
    <p:sldId id="290" r:id="rId10"/>
    <p:sldId id="291" r:id="rId11"/>
    <p:sldId id="294" r:id="rId12"/>
    <p:sldId id="295" r:id="rId13"/>
    <p:sldId id="355" r:id="rId14"/>
    <p:sldId id="359" r:id="rId15"/>
    <p:sldId id="292" r:id="rId16"/>
    <p:sldId id="368" r:id="rId17"/>
    <p:sldId id="369" r:id="rId18"/>
    <p:sldId id="370" r:id="rId19"/>
    <p:sldId id="371" r:id="rId20"/>
    <p:sldId id="293" r:id="rId21"/>
    <p:sldId id="360" r:id="rId22"/>
    <p:sldId id="320" r:id="rId23"/>
    <p:sldId id="361" r:id="rId24"/>
    <p:sldId id="362" r:id="rId25"/>
    <p:sldId id="365" r:id="rId26"/>
    <p:sldId id="363" r:id="rId27"/>
    <p:sldId id="321" r:id="rId28"/>
    <p:sldId id="322" r:id="rId29"/>
    <p:sldId id="367" r:id="rId30"/>
    <p:sldId id="356" r:id="rId31"/>
    <p:sldId id="35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95"/>
    <a:srgbClr val="CC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781"/>
    <p:restoredTop sz="94695"/>
  </p:normalViewPr>
  <p:slideViewPr>
    <p:cSldViewPr snapToGrid="0" snapToObjects="1">
      <p:cViewPr varScale="1">
        <p:scale>
          <a:sx n="68" d="100"/>
          <a:sy n="68" d="100"/>
        </p:scale>
        <p:origin x="78" y="24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A5BA9C-1AA3-FF4E-A238-269FC12726AD}" type="datetimeFigureOut">
              <a:rPr lang="en-US" smtClean="0"/>
              <a:t>12/6/2018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A5088D-4C4F-8843-BA5A-9494575FBC13}" type="slidenum">
              <a:rPr lang="en-US" smtClean="0"/>
              <a:t>‹#›</a:t>
            </a:fld>
            <a:endParaRPr lang="en-US" dirty="0"/>
          </a:p>
        </p:txBody>
      </p:sp>
    </p:spTree>
    <p:extLst>
      <p:ext uri="{BB962C8B-B14F-4D97-AF65-F5344CB8AC3E}">
        <p14:creationId xmlns:p14="http://schemas.microsoft.com/office/powerpoint/2010/main" val="2738119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0E43B-918A-244A-BE59-B686CFBAF7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8AFEA2-6BD7-864A-B3B8-7DB7599650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7A7D99-DF90-E043-9CAC-F642E77951E7}"/>
              </a:ext>
            </a:extLst>
          </p:cNvPr>
          <p:cNvSpPr>
            <a:spLocks noGrp="1"/>
          </p:cNvSpPr>
          <p:nvPr>
            <p:ph type="dt" sz="half" idx="10"/>
          </p:nvPr>
        </p:nvSpPr>
        <p:spPr/>
        <p:txBody>
          <a:bodyPr/>
          <a:lstStyle/>
          <a:p>
            <a:fld id="{9A62F8A9-A65F-7047-A2A0-0B1FBE6CE3E2}" type="datetime1">
              <a:rPr lang="en-US" smtClean="0"/>
              <a:t>12/6/2018</a:t>
            </a:fld>
            <a:endParaRPr lang="en-US" dirty="0"/>
          </a:p>
        </p:txBody>
      </p:sp>
      <p:sp>
        <p:nvSpPr>
          <p:cNvPr id="5" name="Footer Placeholder 4">
            <a:extLst>
              <a:ext uri="{FF2B5EF4-FFF2-40B4-BE49-F238E27FC236}">
                <a16:creationId xmlns:a16="http://schemas.microsoft.com/office/drawing/2014/main" id="{5C203FCB-B308-8C4E-931E-D8D65A99806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E278CBC-8F78-9548-BA18-14E2D1E4DA95}"/>
              </a:ext>
            </a:extLst>
          </p:cNvPr>
          <p:cNvSpPr>
            <a:spLocks noGrp="1"/>
          </p:cNvSpPr>
          <p:nvPr>
            <p:ph type="sldNum" sz="quarter" idx="12"/>
          </p:nvPr>
        </p:nvSpPr>
        <p:spPr/>
        <p:txBody>
          <a:bodyPr/>
          <a:lstStyle>
            <a:lvl1pPr>
              <a:defRPr>
                <a:solidFill>
                  <a:schemeClr val="bg1"/>
                </a:solidFill>
              </a:defRPr>
            </a:lvl1pPr>
          </a:lstStyle>
          <a:p>
            <a:fld id="{70C5FF30-07EE-5847-AAA9-A367C1F45818}" type="slidenum">
              <a:rPr lang="en-US" smtClean="0"/>
              <a:pPr/>
              <a:t>‹#›</a:t>
            </a:fld>
            <a:endParaRPr lang="en-US" dirty="0"/>
          </a:p>
        </p:txBody>
      </p:sp>
    </p:spTree>
    <p:extLst>
      <p:ext uri="{BB962C8B-B14F-4D97-AF65-F5344CB8AC3E}">
        <p14:creationId xmlns:p14="http://schemas.microsoft.com/office/powerpoint/2010/main" val="4118016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7A1D1-B9E7-CD48-ADE5-B4D622346B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2304A7-0999-7746-9ACE-971F47DD2F9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0FA82-FA05-DD4C-B35F-16E11943B7E0}"/>
              </a:ext>
            </a:extLst>
          </p:cNvPr>
          <p:cNvSpPr>
            <a:spLocks noGrp="1"/>
          </p:cNvSpPr>
          <p:nvPr>
            <p:ph type="dt" sz="half" idx="10"/>
          </p:nvPr>
        </p:nvSpPr>
        <p:spPr/>
        <p:txBody>
          <a:bodyPr/>
          <a:lstStyle/>
          <a:p>
            <a:fld id="{971AF3ED-C3CC-E24E-9B65-14A9D1C04F4E}" type="datetime1">
              <a:rPr lang="en-US" smtClean="0"/>
              <a:t>12/6/2018</a:t>
            </a:fld>
            <a:endParaRPr lang="en-US" dirty="0"/>
          </a:p>
        </p:txBody>
      </p:sp>
      <p:sp>
        <p:nvSpPr>
          <p:cNvPr id="5" name="Footer Placeholder 4">
            <a:extLst>
              <a:ext uri="{FF2B5EF4-FFF2-40B4-BE49-F238E27FC236}">
                <a16:creationId xmlns:a16="http://schemas.microsoft.com/office/drawing/2014/main" id="{AD714EA8-E94A-724B-842A-EA12B566A5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162808-9BFE-6A4B-A684-7E9844BA5BC2}"/>
              </a:ext>
            </a:extLst>
          </p:cNvPr>
          <p:cNvSpPr>
            <a:spLocks noGrp="1"/>
          </p:cNvSpPr>
          <p:nvPr>
            <p:ph type="sldNum" sz="quarter" idx="12"/>
          </p:nvPr>
        </p:nvSpPr>
        <p:spPr/>
        <p:txBody>
          <a:bodyPr/>
          <a:lstStyle/>
          <a:p>
            <a:fld id="{70C5FF30-07EE-5847-AAA9-A367C1F45818}" type="slidenum">
              <a:rPr lang="en-US" smtClean="0"/>
              <a:t>‹#›</a:t>
            </a:fld>
            <a:endParaRPr lang="en-US" dirty="0"/>
          </a:p>
        </p:txBody>
      </p:sp>
    </p:spTree>
    <p:extLst>
      <p:ext uri="{BB962C8B-B14F-4D97-AF65-F5344CB8AC3E}">
        <p14:creationId xmlns:p14="http://schemas.microsoft.com/office/powerpoint/2010/main" val="3731505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3B73A8-DC6F-8947-B775-34E6F7A7B8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269D56-D460-FE4D-A946-5A1C226E893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924228-DD3A-4F4D-A06F-2C2E5E11BF2D}"/>
              </a:ext>
            </a:extLst>
          </p:cNvPr>
          <p:cNvSpPr>
            <a:spLocks noGrp="1"/>
          </p:cNvSpPr>
          <p:nvPr>
            <p:ph type="dt" sz="half" idx="10"/>
          </p:nvPr>
        </p:nvSpPr>
        <p:spPr/>
        <p:txBody>
          <a:bodyPr/>
          <a:lstStyle/>
          <a:p>
            <a:fld id="{8BA2A09E-B722-2644-878A-A7EF330111C0}" type="datetime1">
              <a:rPr lang="en-US" smtClean="0"/>
              <a:t>12/6/2018</a:t>
            </a:fld>
            <a:endParaRPr lang="en-US" dirty="0"/>
          </a:p>
        </p:txBody>
      </p:sp>
      <p:sp>
        <p:nvSpPr>
          <p:cNvPr id="5" name="Footer Placeholder 4">
            <a:extLst>
              <a:ext uri="{FF2B5EF4-FFF2-40B4-BE49-F238E27FC236}">
                <a16:creationId xmlns:a16="http://schemas.microsoft.com/office/drawing/2014/main" id="{027C7523-4CCC-CF40-8F4B-57AF3982E6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D2E1430-5584-8446-974D-238B588C31C6}"/>
              </a:ext>
            </a:extLst>
          </p:cNvPr>
          <p:cNvSpPr>
            <a:spLocks noGrp="1"/>
          </p:cNvSpPr>
          <p:nvPr>
            <p:ph type="sldNum" sz="quarter" idx="12"/>
          </p:nvPr>
        </p:nvSpPr>
        <p:spPr/>
        <p:txBody>
          <a:bodyPr/>
          <a:lstStyle/>
          <a:p>
            <a:fld id="{70C5FF30-07EE-5847-AAA9-A367C1F45818}" type="slidenum">
              <a:rPr lang="en-US" smtClean="0"/>
              <a:t>‹#›</a:t>
            </a:fld>
            <a:endParaRPr lang="en-US" dirty="0"/>
          </a:p>
        </p:txBody>
      </p:sp>
    </p:spTree>
    <p:extLst>
      <p:ext uri="{BB962C8B-B14F-4D97-AF65-F5344CB8AC3E}">
        <p14:creationId xmlns:p14="http://schemas.microsoft.com/office/powerpoint/2010/main" val="159099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70B89-A7D5-6042-8C05-D57953AECE2E}"/>
              </a:ext>
            </a:extLst>
          </p:cNvPr>
          <p:cNvSpPr>
            <a:spLocks noGrp="1"/>
          </p:cNvSpPr>
          <p:nvPr>
            <p:ph type="title"/>
          </p:nvPr>
        </p:nvSpPr>
        <p:spPr>
          <a:xfrm>
            <a:off x="302623" y="0"/>
            <a:ext cx="10515600" cy="1325563"/>
          </a:xfrm>
        </p:spPr>
        <p:txBody>
          <a:bodyPr>
            <a:normAutofit/>
          </a:bodyPr>
          <a:lstStyle>
            <a:lvl1pPr>
              <a:defRPr sz="2800">
                <a:solidFill>
                  <a:srgbClr val="005895"/>
                </a:solidFill>
                <a:latin typeface="Helvetica" charset="0"/>
                <a:ea typeface="Helvetica" charset="0"/>
                <a:cs typeface="Helvetica"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94A6B0A-36A2-2C44-9DB1-787646902C40}"/>
              </a:ext>
            </a:extLst>
          </p:cNvPr>
          <p:cNvSpPr>
            <a:spLocks noGrp="1"/>
          </p:cNvSpPr>
          <p:nvPr>
            <p:ph idx="1"/>
          </p:nvPr>
        </p:nvSpPr>
        <p:spPr>
          <a:xfrm>
            <a:off x="302623" y="1538242"/>
            <a:ext cx="10515600" cy="4351338"/>
          </a:xfrm>
        </p:spPr>
        <p:txBody>
          <a:bodyPr/>
          <a:lstStyle>
            <a:lvl1pPr>
              <a:defRPr>
                <a:latin typeface="Helvetica" charset="0"/>
                <a:ea typeface="Helvetica" charset="0"/>
                <a:cs typeface="Helvetica" charset="0"/>
              </a:defRPr>
            </a:lvl1pPr>
            <a:lvl2pPr>
              <a:defRPr>
                <a:latin typeface="Helvetica" charset="0"/>
                <a:ea typeface="Helvetica" charset="0"/>
                <a:cs typeface="Helvetica" charset="0"/>
              </a:defRPr>
            </a:lvl2pPr>
            <a:lvl3pPr>
              <a:defRPr>
                <a:latin typeface="Helvetica" charset="0"/>
                <a:ea typeface="Helvetica" charset="0"/>
                <a:cs typeface="Helvetica" charset="0"/>
              </a:defRPr>
            </a:lvl3pPr>
            <a:lvl4pPr>
              <a:defRPr>
                <a:latin typeface="Helvetica" charset="0"/>
                <a:ea typeface="Helvetica" charset="0"/>
                <a:cs typeface="Helvetica" charset="0"/>
              </a:defRPr>
            </a:lvl4pPr>
            <a:lvl5pPr>
              <a:defRPr>
                <a:latin typeface="Helvetica" charset="0"/>
                <a:ea typeface="Helvetica" charset="0"/>
                <a:cs typeface="Helvetica"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8CECC1E-4402-E24A-A1D5-FC814C1B033A}"/>
              </a:ext>
            </a:extLst>
          </p:cNvPr>
          <p:cNvSpPr>
            <a:spLocks noGrp="1"/>
          </p:cNvSpPr>
          <p:nvPr>
            <p:ph type="dt" sz="half" idx="10"/>
          </p:nvPr>
        </p:nvSpPr>
        <p:spPr/>
        <p:txBody>
          <a:bodyPr/>
          <a:lstStyle/>
          <a:p>
            <a:fld id="{510C2F4A-0602-0F43-8866-B31C1128E305}" type="datetime1">
              <a:rPr lang="en-US" smtClean="0"/>
              <a:t>12/6/2018</a:t>
            </a:fld>
            <a:endParaRPr lang="en-US" dirty="0"/>
          </a:p>
        </p:txBody>
      </p:sp>
      <p:sp>
        <p:nvSpPr>
          <p:cNvPr id="5" name="Footer Placeholder 4">
            <a:extLst>
              <a:ext uri="{FF2B5EF4-FFF2-40B4-BE49-F238E27FC236}">
                <a16:creationId xmlns:a16="http://schemas.microsoft.com/office/drawing/2014/main" id="{209F500C-F2D2-274E-AB80-76FBF237445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EC6E88-86AB-8242-BF96-07262EC1CDEC}"/>
              </a:ext>
            </a:extLst>
          </p:cNvPr>
          <p:cNvSpPr>
            <a:spLocks noGrp="1"/>
          </p:cNvSpPr>
          <p:nvPr>
            <p:ph type="sldNum" sz="quarter" idx="12"/>
          </p:nvPr>
        </p:nvSpPr>
        <p:spPr/>
        <p:txBody>
          <a:bodyPr/>
          <a:lstStyle>
            <a:lvl1pPr>
              <a:defRPr sz="1000">
                <a:solidFill>
                  <a:schemeClr val="bg1"/>
                </a:solidFill>
                <a:latin typeface="Helvetica" charset="0"/>
                <a:ea typeface="Helvetica" charset="0"/>
                <a:cs typeface="Helvetica" charset="0"/>
              </a:defRPr>
            </a:lvl1pPr>
          </a:lstStyle>
          <a:p>
            <a:fld id="{70C5FF30-07EE-5847-AAA9-A367C1F45818}" type="slidenum">
              <a:rPr lang="en-US" smtClean="0"/>
              <a:pPr/>
              <a:t>‹#›</a:t>
            </a:fld>
            <a:endParaRPr lang="en-US" dirty="0"/>
          </a:p>
        </p:txBody>
      </p:sp>
    </p:spTree>
    <p:extLst>
      <p:ext uri="{BB962C8B-B14F-4D97-AF65-F5344CB8AC3E}">
        <p14:creationId xmlns:p14="http://schemas.microsoft.com/office/powerpoint/2010/main" val="3911741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67C0D-3CF9-1842-9362-8E3E3F8CA9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6B5AE8-B275-B24D-9D08-005088FCF7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3FD0546-21B1-F145-887A-6B9A968E640D}"/>
              </a:ext>
            </a:extLst>
          </p:cNvPr>
          <p:cNvSpPr>
            <a:spLocks noGrp="1"/>
          </p:cNvSpPr>
          <p:nvPr>
            <p:ph type="dt" sz="half" idx="10"/>
          </p:nvPr>
        </p:nvSpPr>
        <p:spPr/>
        <p:txBody>
          <a:bodyPr/>
          <a:lstStyle/>
          <a:p>
            <a:fld id="{A40AE879-F97D-F342-B7F7-4EE8556B6517}" type="datetime1">
              <a:rPr lang="en-US" smtClean="0"/>
              <a:t>12/6/2018</a:t>
            </a:fld>
            <a:endParaRPr lang="en-US" dirty="0"/>
          </a:p>
        </p:txBody>
      </p:sp>
      <p:sp>
        <p:nvSpPr>
          <p:cNvPr id="5" name="Footer Placeholder 4">
            <a:extLst>
              <a:ext uri="{FF2B5EF4-FFF2-40B4-BE49-F238E27FC236}">
                <a16:creationId xmlns:a16="http://schemas.microsoft.com/office/drawing/2014/main" id="{E327D00C-4311-E245-B2EA-ACEFE72E68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44386F-34DF-9542-B53E-70A545AAB261}"/>
              </a:ext>
            </a:extLst>
          </p:cNvPr>
          <p:cNvSpPr>
            <a:spLocks noGrp="1"/>
          </p:cNvSpPr>
          <p:nvPr>
            <p:ph type="sldNum" sz="quarter" idx="12"/>
          </p:nvPr>
        </p:nvSpPr>
        <p:spPr/>
        <p:txBody>
          <a:bodyPr/>
          <a:lstStyle/>
          <a:p>
            <a:fld id="{70C5FF30-07EE-5847-AAA9-A367C1F45818}" type="slidenum">
              <a:rPr lang="en-US" smtClean="0"/>
              <a:t>‹#›</a:t>
            </a:fld>
            <a:endParaRPr lang="en-US" dirty="0"/>
          </a:p>
        </p:txBody>
      </p:sp>
    </p:spTree>
    <p:extLst>
      <p:ext uri="{BB962C8B-B14F-4D97-AF65-F5344CB8AC3E}">
        <p14:creationId xmlns:p14="http://schemas.microsoft.com/office/powerpoint/2010/main" val="142426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1FCA2-6BA0-704B-B1F6-4956A972AF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29DBB3-01F0-7946-A36D-7C5ACF74B86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AB927F-8756-D24A-854A-82E140D6F54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68B0FA-D692-6344-B233-FE050A504313}"/>
              </a:ext>
            </a:extLst>
          </p:cNvPr>
          <p:cNvSpPr>
            <a:spLocks noGrp="1"/>
          </p:cNvSpPr>
          <p:nvPr>
            <p:ph type="dt" sz="half" idx="10"/>
          </p:nvPr>
        </p:nvSpPr>
        <p:spPr/>
        <p:txBody>
          <a:bodyPr/>
          <a:lstStyle/>
          <a:p>
            <a:fld id="{0B22DCED-2CD3-144B-A24B-EDF8A52887DC}" type="datetime1">
              <a:rPr lang="en-US" smtClean="0"/>
              <a:t>12/6/2018</a:t>
            </a:fld>
            <a:endParaRPr lang="en-US" dirty="0"/>
          </a:p>
        </p:txBody>
      </p:sp>
      <p:sp>
        <p:nvSpPr>
          <p:cNvPr id="6" name="Footer Placeholder 5">
            <a:extLst>
              <a:ext uri="{FF2B5EF4-FFF2-40B4-BE49-F238E27FC236}">
                <a16:creationId xmlns:a16="http://schemas.microsoft.com/office/drawing/2014/main" id="{6EDB976D-EECA-F045-B72E-AF45D9890C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18DAE-6931-384B-A993-95B0FA38D341}"/>
              </a:ext>
            </a:extLst>
          </p:cNvPr>
          <p:cNvSpPr>
            <a:spLocks noGrp="1"/>
          </p:cNvSpPr>
          <p:nvPr>
            <p:ph type="sldNum" sz="quarter" idx="12"/>
          </p:nvPr>
        </p:nvSpPr>
        <p:spPr/>
        <p:txBody>
          <a:bodyPr/>
          <a:lstStyle/>
          <a:p>
            <a:fld id="{70C5FF30-07EE-5847-AAA9-A367C1F45818}" type="slidenum">
              <a:rPr lang="en-US" smtClean="0"/>
              <a:t>‹#›</a:t>
            </a:fld>
            <a:endParaRPr lang="en-US" dirty="0"/>
          </a:p>
        </p:txBody>
      </p:sp>
    </p:spTree>
    <p:extLst>
      <p:ext uri="{BB962C8B-B14F-4D97-AF65-F5344CB8AC3E}">
        <p14:creationId xmlns:p14="http://schemas.microsoft.com/office/powerpoint/2010/main" val="2014572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12E3E-1E2A-9A43-8633-9C73EB51CC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09D12A-E111-A546-95D5-3D47AE9B89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44ED14-3B3D-8044-8429-FB6BFA50E68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DE7EFA-A8C3-0C42-9F82-07DA9173A9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956B437-6BA4-9446-9686-320DF518B5C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DDCF22-2FD7-614F-9934-7058965C64D4}"/>
              </a:ext>
            </a:extLst>
          </p:cNvPr>
          <p:cNvSpPr>
            <a:spLocks noGrp="1"/>
          </p:cNvSpPr>
          <p:nvPr>
            <p:ph type="dt" sz="half" idx="10"/>
          </p:nvPr>
        </p:nvSpPr>
        <p:spPr/>
        <p:txBody>
          <a:bodyPr/>
          <a:lstStyle/>
          <a:p>
            <a:fld id="{ABDFFD1A-1BE6-8B49-A93B-678C4660D19B}" type="datetime1">
              <a:rPr lang="en-US" smtClean="0"/>
              <a:t>12/6/2018</a:t>
            </a:fld>
            <a:endParaRPr lang="en-US" dirty="0"/>
          </a:p>
        </p:txBody>
      </p:sp>
      <p:sp>
        <p:nvSpPr>
          <p:cNvPr id="8" name="Footer Placeholder 7">
            <a:extLst>
              <a:ext uri="{FF2B5EF4-FFF2-40B4-BE49-F238E27FC236}">
                <a16:creationId xmlns:a16="http://schemas.microsoft.com/office/drawing/2014/main" id="{AEEF31EF-373C-9F40-BFDC-B3E6FEEE1BB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CB94E22-BAA0-7A45-A6F0-4EC35182A2BF}"/>
              </a:ext>
            </a:extLst>
          </p:cNvPr>
          <p:cNvSpPr>
            <a:spLocks noGrp="1"/>
          </p:cNvSpPr>
          <p:nvPr>
            <p:ph type="sldNum" sz="quarter" idx="12"/>
          </p:nvPr>
        </p:nvSpPr>
        <p:spPr/>
        <p:txBody>
          <a:bodyPr/>
          <a:lstStyle/>
          <a:p>
            <a:fld id="{70C5FF30-07EE-5847-AAA9-A367C1F45818}" type="slidenum">
              <a:rPr lang="en-US" smtClean="0"/>
              <a:t>‹#›</a:t>
            </a:fld>
            <a:endParaRPr lang="en-US" dirty="0"/>
          </a:p>
        </p:txBody>
      </p:sp>
    </p:spTree>
    <p:extLst>
      <p:ext uri="{BB962C8B-B14F-4D97-AF65-F5344CB8AC3E}">
        <p14:creationId xmlns:p14="http://schemas.microsoft.com/office/powerpoint/2010/main" val="758458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01D4C-F6EC-0141-9351-31BF2D91C4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177A0A-8F0D-FB41-8103-FB35898A338B}"/>
              </a:ext>
            </a:extLst>
          </p:cNvPr>
          <p:cNvSpPr>
            <a:spLocks noGrp="1"/>
          </p:cNvSpPr>
          <p:nvPr>
            <p:ph type="dt" sz="half" idx="10"/>
          </p:nvPr>
        </p:nvSpPr>
        <p:spPr/>
        <p:txBody>
          <a:bodyPr/>
          <a:lstStyle/>
          <a:p>
            <a:fld id="{B5476ED7-B3BF-5B4C-9A0D-A55866DA12A2}" type="datetime1">
              <a:rPr lang="en-US" smtClean="0"/>
              <a:t>12/6/2018</a:t>
            </a:fld>
            <a:endParaRPr lang="en-US" dirty="0"/>
          </a:p>
        </p:txBody>
      </p:sp>
      <p:sp>
        <p:nvSpPr>
          <p:cNvPr id="4" name="Footer Placeholder 3">
            <a:extLst>
              <a:ext uri="{FF2B5EF4-FFF2-40B4-BE49-F238E27FC236}">
                <a16:creationId xmlns:a16="http://schemas.microsoft.com/office/drawing/2014/main" id="{4126B3B4-5ED7-504A-AB81-9000C392FE2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63A294E-C7E7-A24F-A4BA-BA9586618ABE}"/>
              </a:ext>
            </a:extLst>
          </p:cNvPr>
          <p:cNvSpPr>
            <a:spLocks noGrp="1"/>
          </p:cNvSpPr>
          <p:nvPr>
            <p:ph type="sldNum" sz="quarter" idx="12"/>
          </p:nvPr>
        </p:nvSpPr>
        <p:spPr/>
        <p:txBody>
          <a:bodyPr/>
          <a:lstStyle/>
          <a:p>
            <a:fld id="{70C5FF30-07EE-5847-AAA9-A367C1F45818}" type="slidenum">
              <a:rPr lang="en-US" smtClean="0"/>
              <a:t>‹#›</a:t>
            </a:fld>
            <a:endParaRPr lang="en-US" dirty="0"/>
          </a:p>
        </p:txBody>
      </p:sp>
    </p:spTree>
    <p:extLst>
      <p:ext uri="{BB962C8B-B14F-4D97-AF65-F5344CB8AC3E}">
        <p14:creationId xmlns:p14="http://schemas.microsoft.com/office/powerpoint/2010/main" val="3186045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67EF33-1DB3-FD4C-BB20-D691AFE3873C}"/>
              </a:ext>
            </a:extLst>
          </p:cNvPr>
          <p:cNvSpPr>
            <a:spLocks noGrp="1"/>
          </p:cNvSpPr>
          <p:nvPr>
            <p:ph type="dt" sz="half" idx="10"/>
          </p:nvPr>
        </p:nvSpPr>
        <p:spPr/>
        <p:txBody>
          <a:bodyPr/>
          <a:lstStyle/>
          <a:p>
            <a:fld id="{2436D499-8DF8-CD4A-9AA8-D33F6EAAEFA7}" type="datetime1">
              <a:rPr lang="en-US" smtClean="0"/>
              <a:t>12/6/2018</a:t>
            </a:fld>
            <a:endParaRPr lang="en-US" dirty="0"/>
          </a:p>
        </p:txBody>
      </p:sp>
      <p:sp>
        <p:nvSpPr>
          <p:cNvPr id="3" name="Footer Placeholder 2">
            <a:extLst>
              <a:ext uri="{FF2B5EF4-FFF2-40B4-BE49-F238E27FC236}">
                <a16:creationId xmlns:a16="http://schemas.microsoft.com/office/drawing/2014/main" id="{0C1FCF2D-21C7-9347-A8FB-9D11266A430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60D4471-C1B5-5F4C-A1EE-864E8B649A26}"/>
              </a:ext>
            </a:extLst>
          </p:cNvPr>
          <p:cNvSpPr>
            <a:spLocks noGrp="1"/>
          </p:cNvSpPr>
          <p:nvPr>
            <p:ph type="sldNum" sz="quarter" idx="12"/>
          </p:nvPr>
        </p:nvSpPr>
        <p:spPr/>
        <p:txBody>
          <a:bodyPr/>
          <a:lstStyle/>
          <a:p>
            <a:fld id="{70C5FF30-07EE-5847-AAA9-A367C1F45818}" type="slidenum">
              <a:rPr lang="en-US" smtClean="0"/>
              <a:t>‹#›</a:t>
            </a:fld>
            <a:endParaRPr lang="en-US" dirty="0"/>
          </a:p>
        </p:txBody>
      </p:sp>
    </p:spTree>
    <p:extLst>
      <p:ext uri="{BB962C8B-B14F-4D97-AF65-F5344CB8AC3E}">
        <p14:creationId xmlns:p14="http://schemas.microsoft.com/office/powerpoint/2010/main" val="3161554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A3F38-2F3C-A44F-8B66-0596D6A8BC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9FFA5D-114B-D54D-8BA6-0C45BD7504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6C3C08-6459-F743-AC93-3384985191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955ED4-5F37-2849-8442-97833407A618}"/>
              </a:ext>
            </a:extLst>
          </p:cNvPr>
          <p:cNvSpPr>
            <a:spLocks noGrp="1"/>
          </p:cNvSpPr>
          <p:nvPr>
            <p:ph type="dt" sz="half" idx="10"/>
          </p:nvPr>
        </p:nvSpPr>
        <p:spPr/>
        <p:txBody>
          <a:bodyPr/>
          <a:lstStyle/>
          <a:p>
            <a:fld id="{FFD64387-B321-EF44-BB3A-68D6DA3DAA69}" type="datetime1">
              <a:rPr lang="en-US" smtClean="0"/>
              <a:t>12/6/2018</a:t>
            </a:fld>
            <a:endParaRPr lang="en-US" dirty="0"/>
          </a:p>
        </p:txBody>
      </p:sp>
      <p:sp>
        <p:nvSpPr>
          <p:cNvPr id="6" name="Footer Placeholder 5">
            <a:extLst>
              <a:ext uri="{FF2B5EF4-FFF2-40B4-BE49-F238E27FC236}">
                <a16:creationId xmlns:a16="http://schemas.microsoft.com/office/drawing/2014/main" id="{71AFC1DC-0554-8347-A7C3-D4398A7E45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7F094E0-04EE-784E-AC59-4AF02A0C6A78}"/>
              </a:ext>
            </a:extLst>
          </p:cNvPr>
          <p:cNvSpPr>
            <a:spLocks noGrp="1"/>
          </p:cNvSpPr>
          <p:nvPr>
            <p:ph type="sldNum" sz="quarter" idx="12"/>
          </p:nvPr>
        </p:nvSpPr>
        <p:spPr/>
        <p:txBody>
          <a:bodyPr/>
          <a:lstStyle/>
          <a:p>
            <a:fld id="{70C5FF30-07EE-5847-AAA9-A367C1F45818}" type="slidenum">
              <a:rPr lang="en-US" smtClean="0"/>
              <a:t>‹#›</a:t>
            </a:fld>
            <a:endParaRPr lang="en-US" dirty="0"/>
          </a:p>
        </p:txBody>
      </p:sp>
    </p:spTree>
    <p:extLst>
      <p:ext uri="{BB962C8B-B14F-4D97-AF65-F5344CB8AC3E}">
        <p14:creationId xmlns:p14="http://schemas.microsoft.com/office/powerpoint/2010/main" val="4167467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3C0D7-56D6-7847-BD78-4F0B572C52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2273DC-EF42-854F-9257-0C73CF5A40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7417293-0212-AA4B-B339-917469532A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09EC1D-522D-C445-88DF-56224817A380}"/>
              </a:ext>
            </a:extLst>
          </p:cNvPr>
          <p:cNvSpPr>
            <a:spLocks noGrp="1"/>
          </p:cNvSpPr>
          <p:nvPr>
            <p:ph type="dt" sz="half" idx="10"/>
          </p:nvPr>
        </p:nvSpPr>
        <p:spPr/>
        <p:txBody>
          <a:bodyPr/>
          <a:lstStyle/>
          <a:p>
            <a:fld id="{439A72C2-8B57-C64B-B24D-F45560EB7546}" type="datetime1">
              <a:rPr lang="en-US" smtClean="0"/>
              <a:t>12/6/2018</a:t>
            </a:fld>
            <a:endParaRPr lang="en-US" dirty="0"/>
          </a:p>
        </p:txBody>
      </p:sp>
      <p:sp>
        <p:nvSpPr>
          <p:cNvPr id="6" name="Footer Placeholder 5">
            <a:extLst>
              <a:ext uri="{FF2B5EF4-FFF2-40B4-BE49-F238E27FC236}">
                <a16:creationId xmlns:a16="http://schemas.microsoft.com/office/drawing/2014/main" id="{F96D071B-EC84-C74B-BDC4-B88657574E0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51E943C-9F71-9C4A-B71A-118E6B49BC81}"/>
              </a:ext>
            </a:extLst>
          </p:cNvPr>
          <p:cNvSpPr>
            <a:spLocks noGrp="1"/>
          </p:cNvSpPr>
          <p:nvPr>
            <p:ph type="sldNum" sz="quarter" idx="12"/>
          </p:nvPr>
        </p:nvSpPr>
        <p:spPr/>
        <p:txBody>
          <a:bodyPr/>
          <a:lstStyle/>
          <a:p>
            <a:fld id="{70C5FF30-07EE-5847-AAA9-A367C1F45818}" type="slidenum">
              <a:rPr lang="en-US" smtClean="0"/>
              <a:t>‹#›</a:t>
            </a:fld>
            <a:endParaRPr lang="en-US" dirty="0"/>
          </a:p>
        </p:txBody>
      </p:sp>
    </p:spTree>
    <p:extLst>
      <p:ext uri="{BB962C8B-B14F-4D97-AF65-F5344CB8AC3E}">
        <p14:creationId xmlns:p14="http://schemas.microsoft.com/office/powerpoint/2010/main" val="2674608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D32A46-31AA-9049-9587-574A04CF5B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51E09D-6683-0548-BAC5-A0A47B5BB9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26BEE0-EAB9-1248-9996-4BF2EBA02E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D9B4D1-826F-4841-BD20-686DD2342059}" type="datetime1">
              <a:rPr lang="en-US" smtClean="0"/>
              <a:t>12/6/2018</a:t>
            </a:fld>
            <a:endParaRPr lang="en-US" dirty="0"/>
          </a:p>
        </p:txBody>
      </p:sp>
      <p:sp>
        <p:nvSpPr>
          <p:cNvPr id="5" name="Footer Placeholder 4">
            <a:extLst>
              <a:ext uri="{FF2B5EF4-FFF2-40B4-BE49-F238E27FC236}">
                <a16:creationId xmlns:a16="http://schemas.microsoft.com/office/drawing/2014/main" id="{35E01BBC-F287-7445-9F92-77684F9354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2D043BE-0EE9-604D-88A3-05BA10F7BF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C5FF30-07EE-5847-AAA9-A367C1F45818}" type="slidenum">
              <a:rPr lang="en-US" smtClean="0"/>
              <a:t>‹#›</a:t>
            </a:fld>
            <a:endParaRPr lang="en-US" dirty="0"/>
          </a:p>
        </p:txBody>
      </p:sp>
    </p:spTree>
    <p:extLst>
      <p:ext uri="{BB962C8B-B14F-4D97-AF65-F5344CB8AC3E}">
        <p14:creationId xmlns:p14="http://schemas.microsoft.com/office/powerpoint/2010/main" val="822904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bridgew.edu/prospstudents.cfm" TargetMode="External"/><Relationship Id="rId7" Type="http://schemas.openxmlformats.org/officeDocument/2006/relationships/hyperlink" Target="http://www.bridgew.edu/visitors.cfm" TargetMode="Externa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www.bridgew.edu/alumni.cfm" TargetMode="External"/><Relationship Id="rId5" Type="http://schemas.openxmlformats.org/officeDocument/2006/relationships/hyperlink" Target="http://www.bridgew.edu/facnstaff.cfm" TargetMode="External"/><Relationship Id="rId4" Type="http://schemas.openxmlformats.org/officeDocument/2006/relationships/hyperlink" Target="http://www.bridgew.edu/bscstudents.cf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lgambino@neche.org" TargetMode="External"/><Relationship Id="rId2" Type="http://schemas.openxmlformats.org/officeDocument/2006/relationships/hyperlink" Target="mailto:pobrien@neche.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AD2DE-47CE-1840-B453-2BBFCC039289}"/>
              </a:ext>
            </a:extLst>
          </p:cNvPr>
          <p:cNvSpPr>
            <a:spLocks noGrp="1"/>
          </p:cNvSpPr>
          <p:nvPr>
            <p:ph type="title"/>
          </p:nvPr>
        </p:nvSpPr>
        <p:spPr>
          <a:xfrm>
            <a:off x="581025" y="3877233"/>
            <a:ext cx="5514975" cy="1106488"/>
          </a:xfrm>
        </p:spPr>
        <p:txBody>
          <a:bodyPr>
            <a:normAutofit fontScale="90000"/>
          </a:bodyPr>
          <a:lstStyle/>
          <a:p>
            <a:r>
              <a:rPr lang="en-US" sz="3600" dirty="0">
                <a:solidFill>
                  <a:schemeClr val="bg1"/>
                </a:solidFill>
                <a:latin typeface="Helvetica" panose="020B0604020202020204" pitchFamily="34" charset="0"/>
                <a:cs typeface="Helvetica" panose="020B0604020202020204" pitchFamily="34" charset="0"/>
              </a:rPr>
              <a:t>Advancing a Massachusetts Culture of Assessment</a:t>
            </a:r>
          </a:p>
        </p:txBody>
      </p:sp>
      <p:sp>
        <p:nvSpPr>
          <p:cNvPr id="6" name="Title 1">
            <a:extLst>
              <a:ext uri="{FF2B5EF4-FFF2-40B4-BE49-F238E27FC236}">
                <a16:creationId xmlns:a16="http://schemas.microsoft.com/office/drawing/2014/main" id="{AC9C9F8C-9D57-5846-B0B1-DAEB7928C29C}"/>
              </a:ext>
            </a:extLst>
          </p:cNvPr>
          <p:cNvSpPr txBox="1">
            <a:spLocks/>
          </p:cNvSpPr>
          <p:nvPr/>
        </p:nvSpPr>
        <p:spPr>
          <a:xfrm>
            <a:off x="581025" y="4999910"/>
            <a:ext cx="5019675" cy="11064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i="1" dirty="0">
                <a:solidFill>
                  <a:schemeClr val="bg1"/>
                </a:solidFill>
                <a:latin typeface="Helvetica" panose="020B0604020202020204" pitchFamily="34" charset="0"/>
                <a:cs typeface="Helvetica" panose="020B0604020202020204" pitchFamily="34" charset="0"/>
              </a:rPr>
              <a:t>Quinsigamond Community College</a:t>
            </a:r>
          </a:p>
          <a:p>
            <a:r>
              <a:rPr lang="en-US" sz="2400" i="1" dirty="0">
                <a:solidFill>
                  <a:schemeClr val="bg1"/>
                </a:solidFill>
                <a:latin typeface="Helvetica" panose="020B0604020202020204" pitchFamily="34" charset="0"/>
                <a:cs typeface="Helvetica" panose="020B0604020202020204" pitchFamily="34" charset="0"/>
              </a:rPr>
              <a:t>November 30, 2018</a:t>
            </a:r>
          </a:p>
        </p:txBody>
      </p:sp>
      <p:sp>
        <p:nvSpPr>
          <p:cNvPr id="3" name="TextBox 2">
            <a:extLst>
              <a:ext uri="{FF2B5EF4-FFF2-40B4-BE49-F238E27FC236}">
                <a16:creationId xmlns:a16="http://schemas.microsoft.com/office/drawing/2014/main" id="{317EA9CF-EC3D-4CBD-828C-24EC9E65EF26}"/>
              </a:ext>
            </a:extLst>
          </p:cNvPr>
          <p:cNvSpPr txBox="1"/>
          <p:nvPr/>
        </p:nvSpPr>
        <p:spPr>
          <a:xfrm>
            <a:off x="189139" y="534651"/>
            <a:ext cx="8992183" cy="1323439"/>
          </a:xfrm>
          <a:prstGeom prst="rect">
            <a:avLst/>
          </a:prstGeom>
          <a:noFill/>
        </p:spPr>
        <p:txBody>
          <a:bodyPr wrap="square" rtlCol="0">
            <a:spAutoFit/>
          </a:bodyPr>
          <a:lstStyle/>
          <a:p>
            <a:pPr algn="ctr"/>
            <a:r>
              <a:rPr lang="en-US" sz="4000" dirty="0">
                <a:solidFill>
                  <a:srgbClr val="005895"/>
                </a:solidFill>
                <a:latin typeface="Helvetica" panose="020B0604020202020204" pitchFamily="34" charset="0"/>
                <a:cs typeface="Helvetica" panose="020B0604020202020204" pitchFamily="34" charset="0"/>
              </a:rPr>
              <a:t>Standard 8: Educational Effectiveness</a:t>
            </a:r>
          </a:p>
          <a:p>
            <a:pPr algn="ctr"/>
            <a:r>
              <a:rPr lang="en-US" sz="4000" dirty="0">
                <a:solidFill>
                  <a:srgbClr val="005895"/>
                </a:solidFill>
                <a:latin typeface="Helvetica" panose="020B0604020202020204" pitchFamily="34" charset="0"/>
                <a:cs typeface="Helvetica" panose="020B0604020202020204" pitchFamily="34" charset="0"/>
              </a:rPr>
              <a:t>There really is no place to hide!</a:t>
            </a:r>
          </a:p>
        </p:txBody>
      </p:sp>
    </p:spTree>
    <p:extLst>
      <p:ext uri="{BB962C8B-B14F-4D97-AF65-F5344CB8AC3E}">
        <p14:creationId xmlns:p14="http://schemas.microsoft.com/office/powerpoint/2010/main" val="2355335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9DACC-B364-4445-858E-294593608486}"/>
              </a:ext>
            </a:extLst>
          </p:cNvPr>
          <p:cNvSpPr>
            <a:spLocks noGrp="1"/>
          </p:cNvSpPr>
          <p:nvPr>
            <p:ph type="title"/>
          </p:nvPr>
        </p:nvSpPr>
        <p:spPr/>
        <p:txBody>
          <a:bodyPr>
            <a:normAutofit/>
          </a:bodyPr>
          <a:lstStyle/>
          <a:p>
            <a:r>
              <a:rPr lang="en-US" sz="3200" dirty="0"/>
              <a:t>Three Dimensions of Quality</a:t>
            </a:r>
          </a:p>
        </p:txBody>
      </p:sp>
      <p:sp>
        <p:nvSpPr>
          <p:cNvPr id="4" name="Slide Number Placeholder 3">
            <a:extLst>
              <a:ext uri="{FF2B5EF4-FFF2-40B4-BE49-F238E27FC236}">
                <a16:creationId xmlns:a16="http://schemas.microsoft.com/office/drawing/2014/main" id="{2C885F6F-4C83-43E3-B9D2-B11EAA652134}"/>
              </a:ext>
            </a:extLst>
          </p:cNvPr>
          <p:cNvSpPr>
            <a:spLocks noGrp="1"/>
          </p:cNvSpPr>
          <p:nvPr>
            <p:ph type="sldNum" sz="quarter" idx="12"/>
          </p:nvPr>
        </p:nvSpPr>
        <p:spPr/>
        <p:txBody>
          <a:bodyPr/>
          <a:lstStyle/>
          <a:p>
            <a:fld id="{70C5FF30-07EE-5847-AAA9-A367C1F45818}" type="slidenum">
              <a:rPr lang="en-US" smtClean="0"/>
              <a:pPr/>
              <a:t>10</a:t>
            </a:fld>
            <a:endParaRPr lang="en-US" dirty="0"/>
          </a:p>
        </p:txBody>
      </p:sp>
      <p:sp>
        <p:nvSpPr>
          <p:cNvPr id="5" name="Text Box 5">
            <a:extLst>
              <a:ext uri="{FF2B5EF4-FFF2-40B4-BE49-F238E27FC236}">
                <a16:creationId xmlns:a16="http://schemas.microsoft.com/office/drawing/2014/main" id="{7A634472-3E63-47F7-8884-ED907E7AECC3}"/>
              </a:ext>
            </a:extLst>
          </p:cNvPr>
          <p:cNvSpPr txBox="1">
            <a:spLocks noChangeArrowheads="1"/>
          </p:cNvSpPr>
          <p:nvPr/>
        </p:nvSpPr>
        <p:spPr bwMode="auto">
          <a:xfrm>
            <a:off x="457200" y="1143000"/>
            <a:ext cx="8458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Rounded MT Bold" pitchFamily="34" charset="0"/>
              </a:defRPr>
            </a:lvl1pPr>
            <a:lvl2pPr marL="37931725" indent="-37474525" eaLnBrk="0" hangingPunct="0">
              <a:spcBef>
                <a:spcPct val="20000"/>
              </a:spcBef>
              <a:buChar char="–"/>
              <a:defRPr sz="2800">
                <a:solidFill>
                  <a:schemeClr val="tx1"/>
                </a:solidFill>
                <a:latin typeface="Arial Rounded MT Bold" pitchFamily="34" charset="0"/>
              </a:defRPr>
            </a:lvl2pPr>
            <a:lvl3pPr marL="1143000" indent="-228600" eaLnBrk="0" hangingPunct="0">
              <a:spcBef>
                <a:spcPct val="20000"/>
              </a:spcBef>
              <a:buChar char="•"/>
              <a:defRPr sz="2400">
                <a:solidFill>
                  <a:schemeClr val="tx1"/>
                </a:solidFill>
                <a:latin typeface="Arial Rounded MT Bold" pitchFamily="34" charset="0"/>
              </a:defRPr>
            </a:lvl3pPr>
            <a:lvl4pPr marL="1600200" indent="-228600" eaLnBrk="0" hangingPunct="0">
              <a:spcBef>
                <a:spcPct val="20000"/>
              </a:spcBef>
              <a:buChar char="–"/>
              <a:defRPr sz="2000">
                <a:solidFill>
                  <a:schemeClr val="tx1"/>
                </a:solidFill>
                <a:latin typeface="Arial Rounded MT Bold" pitchFamily="34" charset="0"/>
              </a:defRPr>
            </a:lvl4pPr>
            <a:lvl5pPr marL="2057400" indent="-228600" eaLnBrk="0" hangingPunct="0">
              <a:spcBef>
                <a:spcPct val="20000"/>
              </a:spcBef>
              <a:buChar char="»"/>
              <a:defRPr sz="2000">
                <a:solidFill>
                  <a:schemeClr val="tx1"/>
                </a:solidFill>
                <a:latin typeface="Arial Rounded MT Bold" pitchFamily="34" charset="0"/>
              </a:defRPr>
            </a:lvl5pPr>
            <a:lvl6pPr marL="2514600" indent="-228600" eaLnBrk="0" fontAlgn="base" hangingPunct="0">
              <a:spcBef>
                <a:spcPct val="20000"/>
              </a:spcBef>
              <a:spcAft>
                <a:spcPct val="0"/>
              </a:spcAft>
              <a:buChar char="»"/>
              <a:defRPr sz="2000">
                <a:solidFill>
                  <a:schemeClr val="tx1"/>
                </a:solidFill>
                <a:latin typeface="Arial Rounded MT Bold" pitchFamily="34" charset="0"/>
              </a:defRPr>
            </a:lvl6pPr>
            <a:lvl7pPr marL="2971800" indent="-228600" eaLnBrk="0" fontAlgn="base" hangingPunct="0">
              <a:spcBef>
                <a:spcPct val="20000"/>
              </a:spcBef>
              <a:spcAft>
                <a:spcPct val="0"/>
              </a:spcAft>
              <a:buChar char="»"/>
              <a:defRPr sz="2000">
                <a:solidFill>
                  <a:schemeClr val="tx1"/>
                </a:solidFill>
                <a:latin typeface="Arial Rounded MT Bold" pitchFamily="34" charset="0"/>
              </a:defRPr>
            </a:lvl7pPr>
            <a:lvl8pPr marL="3429000" indent="-228600" eaLnBrk="0" fontAlgn="base" hangingPunct="0">
              <a:spcBef>
                <a:spcPct val="20000"/>
              </a:spcBef>
              <a:spcAft>
                <a:spcPct val="0"/>
              </a:spcAft>
              <a:buChar char="»"/>
              <a:defRPr sz="2000">
                <a:solidFill>
                  <a:schemeClr val="tx1"/>
                </a:solidFill>
                <a:latin typeface="Arial Rounded MT Bold" pitchFamily="34" charset="0"/>
              </a:defRPr>
            </a:lvl8pPr>
            <a:lvl9pPr marL="3886200" indent="-228600" eaLnBrk="0" fontAlgn="base" hangingPunct="0">
              <a:spcBef>
                <a:spcPct val="20000"/>
              </a:spcBef>
              <a:spcAft>
                <a:spcPct val="0"/>
              </a:spcAft>
              <a:buChar char="»"/>
              <a:defRPr sz="2000">
                <a:solidFill>
                  <a:schemeClr val="tx1"/>
                </a:solidFill>
                <a:latin typeface="Arial Rounded MT Bold" pitchFamily="34" charset="0"/>
              </a:defRPr>
            </a:lvl9pPr>
          </a:lstStyle>
          <a:p>
            <a:pPr>
              <a:spcBef>
                <a:spcPct val="50000"/>
              </a:spcBef>
              <a:buFontTx/>
              <a:buNone/>
            </a:pPr>
            <a:r>
              <a:rPr lang="en-US" altLang="en-US" sz="2800" u="sng" dirty="0">
                <a:latin typeface="Helvetica" panose="020B0604020202020204" pitchFamily="34" charset="0"/>
                <a:ea typeface="ＭＳ Ｐゴシック" pitchFamily="34" charset="-128"/>
                <a:cs typeface="Helvetica" panose="020B0604020202020204" pitchFamily="34" charset="0"/>
              </a:rPr>
              <a:t>Input	                   Process                 Outcome</a:t>
            </a:r>
          </a:p>
        </p:txBody>
      </p:sp>
      <p:sp>
        <p:nvSpPr>
          <p:cNvPr id="6" name="Text Box 6">
            <a:extLst>
              <a:ext uri="{FF2B5EF4-FFF2-40B4-BE49-F238E27FC236}">
                <a16:creationId xmlns:a16="http://schemas.microsoft.com/office/drawing/2014/main" id="{308AC1D4-75A2-4E99-B0CD-4A64FCF2475D}"/>
              </a:ext>
            </a:extLst>
          </p:cNvPr>
          <p:cNvSpPr txBox="1">
            <a:spLocks noChangeArrowheads="1"/>
          </p:cNvSpPr>
          <p:nvPr/>
        </p:nvSpPr>
        <p:spPr bwMode="auto">
          <a:xfrm>
            <a:off x="533400" y="1905000"/>
            <a:ext cx="152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Rounded MT Bold" pitchFamily="34" charset="0"/>
              </a:defRPr>
            </a:lvl1pPr>
            <a:lvl2pPr marL="37931725" indent="-37474525" eaLnBrk="0" hangingPunct="0">
              <a:spcBef>
                <a:spcPct val="20000"/>
              </a:spcBef>
              <a:buChar char="–"/>
              <a:defRPr sz="2800">
                <a:solidFill>
                  <a:schemeClr val="tx1"/>
                </a:solidFill>
                <a:latin typeface="Arial Rounded MT Bold" pitchFamily="34" charset="0"/>
              </a:defRPr>
            </a:lvl2pPr>
            <a:lvl3pPr marL="1143000" indent="-228600" eaLnBrk="0" hangingPunct="0">
              <a:spcBef>
                <a:spcPct val="20000"/>
              </a:spcBef>
              <a:buChar char="•"/>
              <a:defRPr sz="2400">
                <a:solidFill>
                  <a:schemeClr val="tx1"/>
                </a:solidFill>
                <a:latin typeface="Arial Rounded MT Bold" pitchFamily="34" charset="0"/>
              </a:defRPr>
            </a:lvl3pPr>
            <a:lvl4pPr marL="1600200" indent="-228600" eaLnBrk="0" hangingPunct="0">
              <a:spcBef>
                <a:spcPct val="20000"/>
              </a:spcBef>
              <a:buChar char="–"/>
              <a:defRPr sz="2000">
                <a:solidFill>
                  <a:schemeClr val="tx1"/>
                </a:solidFill>
                <a:latin typeface="Arial Rounded MT Bold" pitchFamily="34" charset="0"/>
              </a:defRPr>
            </a:lvl4pPr>
            <a:lvl5pPr marL="2057400" indent="-228600" eaLnBrk="0" hangingPunct="0">
              <a:spcBef>
                <a:spcPct val="20000"/>
              </a:spcBef>
              <a:buChar char="»"/>
              <a:defRPr sz="2000">
                <a:solidFill>
                  <a:schemeClr val="tx1"/>
                </a:solidFill>
                <a:latin typeface="Arial Rounded MT Bold" pitchFamily="34" charset="0"/>
              </a:defRPr>
            </a:lvl5pPr>
            <a:lvl6pPr marL="2514600" indent="-228600" eaLnBrk="0" fontAlgn="base" hangingPunct="0">
              <a:spcBef>
                <a:spcPct val="20000"/>
              </a:spcBef>
              <a:spcAft>
                <a:spcPct val="0"/>
              </a:spcAft>
              <a:buChar char="»"/>
              <a:defRPr sz="2000">
                <a:solidFill>
                  <a:schemeClr val="tx1"/>
                </a:solidFill>
                <a:latin typeface="Arial Rounded MT Bold" pitchFamily="34" charset="0"/>
              </a:defRPr>
            </a:lvl6pPr>
            <a:lvl7pPr marL="2971800" indent="-228600" eaLnBrk="0" fontAlgn="base" hangingPunct="0">
              <a:spcBef>
                <a:spcPct val="20000"/>
              </a:spcBef>
              <a:spcAft>
                <a:spcPct val="0"/>
              </a:spcAft>
              <a:buChar char="»"/>
              <a:defRPr sz="2000">
                <a:solidFill>
                  <a:schemeClr val="tx1"/>
                </a:solidFill>
                <a:latin typeface="Arial Rounded MT Bold" pitchFamily="34" charset="0"/>
              </a:defRPr>
            </a:lvl7pPr>
            <a:lvl8pPr marL="3429000" indent="-228600" eaLnBrk="0" fontAlgn="base" hangingPunct="0">
              <a:spcBef>
                <a:spcPct val="20000"/>
              </a:spcBef>
              <a:spcAft>
                <a:spcPct val="0"/>
              </a:spcAft>
              <a:buChar char="»"/>
              <a:defRPr sz="2000">
                <a:solidFill>
                  <a:schemeClr val="tx1"/>
                </a:solidFill>
                <a:latin typeface="Arial Rounded MT Bold" pitchFamily="34" charset="0"/>
              </a:defRPr>
            </a:lvl8pPr>
            <a:lvl9pPr marL="3886200" indent="-228600" eaLnBrk="0" fontAlgn="base" hangingPunct="0">
              <a:spcBef>
                <a:spcPct val="20000"/>
              </a:spcBef>
              <a:spcAft>
                <a:spcPct val="0"/>
              </a:spcAft>
              <a:buChar char="»"/>
              <a:defRPr sz="2000">
                <a:solidFill>
                  <a:schemeClr val="tx1"/>
                </a:solidFill>
                <a:latin typeface="Arial Rounded MT Bold" pitchFamily="34" charset="0"/>
              </a:defRPr>
            </a:lvl9pPr>
          </a:lstStyle>
          <a:p>
            <a:pPr>
              <a:spcBef>
                <a:spcPct val="50000"/>
              </a:spcBef>
              <a:buFontTx/>
              <a:buNone/>
            </a:pPr>
            <a:r>
              <a:rPr lang="en-US" altLang="en-US" sz="2000" dirty="0">
                <a:latin typeface="Helvetica" panose="020B0604020202020204" pitchFamily="34" charset="0"/>
                <a:ea typeface="ＭＳ Ｐゴシック" pitchFamily="34" charset="-128"/>
                <a:cs typeface="Helvetica" panose="020B0604020202020204" pitchFamily="34" charset="0"/>
              </a:rPr>
              <a:t>Are there enough books in the library?</a:t>
            </a:r>
          </a:p>
        </p:txBody>
      </p:sp>
      <p:sp>
        <p:nvSpPr>
          <p:cNvPr id="7" name="Text Box 8">
            <a:extLst>
              <a:ext uri="{FF2B5EF4-FFF2-40B4-BE49-F238E27FC236}">
                <a16:creationId xmlns:a16="http://schemas.microsoft.com/office/drawing/2014/main" id="{30A3A8AF-FE7F-4CDD-8BFC-8BF22805048E}"/>
              </a:ext>
            </a:extLst>
          </p:cNvPr>
          <p:cNvSpPr txBox="1">
            <a:spLocks noChangeArrowheads="1"/>
          </p:cNvSpPr>
          <p:nvPr/>
        </p:nvSpPr>
        <p:spPr bwMode="auto">
          <a:xfrm>
            <a:off x="3200400" y="1981200"/>
            <a:ext cx="2133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Rounded MT Bold" pitchFamily="34" charset="0"/>
              </a:defRPr>
            </a:lvl1pPr>
            <a:lvl2pPr marL="37931725" indent="-37474525" eaLnBrk="0" hangingPunct="0">
              <a:spcBef>
                <a:spcPct val="20000"/>
              </a:spcBef>
              <a:buChar char="–"/>
              <a:defRPr sz="2800">
                <a:solidFill>
                  <a:schemeClr val="tx1"/>
                </a:solidFill>
                <a:latin typeface="Arial Rounded MT Bold" pitchFamily="34" charset="0"/>
              </a:defRPr>
            </a:lvl2pPr>
            <a:lvl3pPr marL="1143000" indent="-228600" eaLnBrk="0" hangingPunct="0">
              <a:spcBef>
                <a:spcPct val="20000"/>
              </a:spcBef>
              <a:buChar char="•"/>
              <a:defRPr sz="2400">
                <a:solidFill>
                  <a:schemeClr val="tx1"/>
                </a:solidFill>
                <a:latin typeface="Arial Rounded MT Bold" pitchFamily="34" charset="0"/>
              </a:defRPr>
            </a:lvl3pPr>
            <a:lvl4pPr marL="1600200" indent="-228600" eaLnBrk="0" hangingPunct="0">
              <a:spcBef>
                <a:spcPct val="20000"/>
              </a:spcBef>
              <a:buChar char="–"/>
              <a:defRPr sz="2000">
                <a:solidFill>
                  <a:schemeClr val="tx1"/>
                </a:solidFill>
                <a:latin typeface="Arial Rounded MT Bold" pitchFamily="34" charset="0"/>
              </a:defRPr>
            </a:lvl4pPr>
            <a:lvl5pPr marL="2057400" indent="-228600" eaLnBrk="0" hangingPunct="0">
              <a:spcBef>
                <a:spcPct val="20000"/>
              </a:spcBef>
              <a:buChar char="»"/>
              <a:defRPr sz="2000">
                <a:solidFill>
                  <a:schemeClr val="tx1"/>
                </a:solidFill>
                <a:latin typeface="Arial Rounded MT Bold" pitchFamily="34" charset="0"/>
              </a:defRPr>
            </a:lvl5pPr>
            <a:lvl6pPr marL="2514600" indent="-228600" eaLnBrk="0" fontAlgn="base" hangingPunct="0">
              <a:spcBef>
                <a:spcPct val="20000"/>
              </a:spcBef>
              <a:spcAft>
                <a:spcPct val="0"/>
              </a:spcAft>
              <a:buChar char="»"/>
              <a:defRPr sz="2000">
                <a:solidFill>
                  <a:schemeClr val="tx1"/>
                </a:solidFill>
                <a:latin typeface="Arial Rounded MT Bold" pitchFamily="34" charset="0"/>
              </a:defRPr>
            </a:lvl6pPr>
            <a:lvl7pPr marL="2971800" indent="-228600" eaLnBrk="0" fontAlgn="base" hangingPunct="0">
              <a:spcBef>
                <a:spcPct val="20000"/>
              </a:spcBef>
              <a:spcAft>
                <a:spcPct val="0"/>
              </a:spcAft>
              <a:buChar char="»"/>
              <a:defRPr sz="2000">
                <a:solidFill>
                  <a:schemeClr val="tx1"/>
                </a:solidFill>
                <a:latin typeface="Arial Rounded MT Bold" pitchFamily="34" charset="0"/>
              </a:defRPr>
            </a:lvl7pPr>
            <a:lvl8pPr marL="3429000" indent="-228600" eaLnBrk="0" fontAlgn="base" hangingPunct="0">
              <a:spcBef>
                <a:spcPct val="20000"/>
              </a:spcBef>
              <a:spcAft>
                <a:spcPct val="0"/>
              </a:spcAft>
              <a:buChar char="»"/>
              <a:defRPr sz="2000">
                <a:solidFill>
                  <a:schemeClr val="tx1"/>
                </a:solidFill>
                <a:latin typeface="Arial Rounded MT Bold" pitchFamily="34" charset="0"/>
              </a:defRPr>
            </a:lvl8pPr>
            <a:lvl9pPr marL="3886200" indent="-228600" eaLnBrk="0" fontAlgn="base" hangingPunct="0">
              <a:spcBef>
                <a:spcPct val="20000"/>
              </a:spcBef>
              <a:spcAft>
                <a:spcPct val="0"/>
              </a:spcAft>
              <a:buChar char="»"/>
              <a:defRPr sz="2000">
                <a:solidFill>
                  <a:schemeClr val="tx1"/>
                </a:solidFill>
                <a:latin typeface="Arial Rounded MT Bold" pitchFamily="34" charset="0"/>
              </a:defRPr>
            </a:lvl9pPr>
          </a:lstStyle>
          <a:p>
            <a:pPr>
              <a:spcBef>
                <a:spcPct val="50000"/>
              </a:spcBef>
              <a:buFontTx/>
              <a:buNone/>
            </a:pPr>
            <a:r>
              <a:rPr lang="en-US" altLang="en-US" sz="2000" dirty="0">
                <a:latin typeface="Helvetica" panose="020B0604020202020204" pitchFamily="34" charset="0"/>
                <a:ea typeface="ＭＳ Ｐゴシック" pitchFamily="34" charset="-128"/>
                <a:cs typeface="Helvetica" panose="020B0604020202020204" pitchFamily="34" charset="0"/>
              </a:rPr>
              <a:t>Are students using the books?</a:t>
            </a:r>
          </a:p>
        </p:txBody>
      </p:sp>
      <p:sp>
        <p:nvSpPr>
          <p:cNvPr id="8" name="Text Box 9">
            <a:extLst>
              <a:ext uri="{FF2B5EF4-FFF2-40B4-BE49-F238E27FC236}">
                <a16:creationId xmlns:a16="http://schemas.microsoft.com/office/drawing/2014/main" id="{A4265FED-992B-48BF-B885-7F5638DB9655}"/>
              </a:ext>
            </a:extLst>
          </p:cNvPr>
          <p:cNvSpPr txBox="1">
            <a:spLocks noChangeArrowheads="1"/>
          </p:cNvSpPr>
          <p:nvPr/>
        </p:nvSpPr>
        <p:spPr bwMode="auto">
          <a:xfrm>
            <a:off x="6172200" y="1905000"/>
            <a:ext cx="1981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Rounded MT Bold" pitchFamily="34" charset="0"/>
              </a:defRPr>
            </a:lvl1pPr>
            <a:lvl2pPr marL="37931725" indent="-37474525" eaLnBrk="0" hangingPunct="0">
              <a:spcBef>
                <a:spcPct val="20000"/>
              </a:spcBef>
              <a:buChar char="–"/>
              <a:defRPr sz="2800">
                <a:solidFill>
                  <a:schemeClr val="tx1"/>
                </a:solidFill>
                <a:latin typeface="Arial Rounded MT Bold" pitchFamily="34" charset="0"/>
              </a:defRPr>
            </a:lvl2pPr>
            <a:lvl3pPr marL="1143000" indent="-228600" eaLnBrk="0" hangingPunct="0">
              <a:spcBef>
                <a:spcPct val="20000"/>
              </a:spcBef>
              <a:buChar char="•"/>
              <a:defRPr sz="2400">
                <a:solidFill>
                  <a:schemeClr val="tx1"/>
                </a:solidFill>
                <a:latin typeface="Arial Rounded MT Bold" pitchFamily="34" charset="0"/>
              </a:defRPr>
            </a:lvl3pPr>
            <a:lvl4pPr marL="1600200" indent="-228600" eaLnBrk="0" hangingPunct="0">
              <a:spcBef>
                <a:spcPct val="20000"/>
              </a:spcBef>
              <a:buChar char="–"/>
              <a:defRPr sz="2000">
                <a:solidFill>
                  <a:schemeClr val="tx1"/>
                </a:solidFill>
                <a:latin typeface="Arial Rounded MT Bold" pitchFamily="34" charset="0"/>
              </a:defRPr>
            </a:lvl4pPr>
            <a:lvl5pPr marL="2057400" indent="-228600" eaLnBrk="0" hangingPunct="0">
              <a:spcBef>
                <a:spcPct val="20000"/>
              </a:spcBef>
              <a:buChar char="»"/>
              <a:defRPr sz="2000">
                <a:solidFill>
                  <a:schemeClr val="tx1"/>
                </a:solidFill>
                <a:latin typeface="Arial Rounded MT Bold" pitchFamily="34" charset="0"/>
              </a:defRPr>
            </a:lvl5pPr>
            <a:lvl6pPr marL="2514600" indent="-228600" eaLnBrk="0" fontAlgn="base" hangingPunct="0">
              <a:spcBef>
                <a:spcPct val="20000"/>
              </a:spcBef>
              <a:spcAft>
                <a:spcPct val="0"/>
              </a:spcAft>
              <a:buChar char="»"/>
              <a:defRPr sz="2000">
                <a:solidFill>
                  <a:schemeClr val="tx1"/>
                </a:solidFill>
                <a:latin typeface="Arial Rounded MT Bold" pitchFamily="34" charset="0"/>
              </a:defRPr>
            </a:lvl6pPr>
            <a:lvl7pPr marL="2971800" indent="-228600" eaLnBrk="0" fontAlgn="base" hangingPunct="0">
              <a:spcBef>
                <a:spcPct val="20000"/>
              </a:spcBef>
              <a:spcAft>
                <a:spcPct val="0"/>
              </a:spcAft>
              <a:buChar char="»"/>
              <a:defRPr sz="2000">
                <a:solidFill>
                  <a:schemeClr val="tx1"/>
                </a:solidFill>
                <a:latin typeface="Arial Rounded MT Bold" pitchFamily="34" charset="0"/>
              </a:defRPr>
            </a:lvl7pPr>
            <a:lvl8pPr marL="3429000" indent="-228600" eaLnBrk="0" fontAlgn="base" hangingPunct="0">
              <a:spcBef>
                <a:spcPct val="20000"/>
              </a:spcBef>
              <a:spcAft>
                <a:spcPct val="0"/>
              </a:spcAft>
              <a:buChar char="»"/>
              <a:defRPr sz="2000">
                <a:solidFill>
                  <a:schemeClr val="tx1"/>
                </a:solidFill>
                <a:latin typeface="Arial Rounded MT Bold" pitchFamily="34" charset="0"/>
              </a:defRPr>
            </a:lvl8pPr>
            <a:lvl9pPr marL="3886200" indent="-228600" eaLnBrk="0" fontAlgn="base" hangingPunct="0">
              <a:spcBef>
                <a:spcPct val="20000"/>
              </a:spcBef>
              <a:spcAft>
                <a:spcPct val="0"/>
              </a:spcAft>
              <a:buChar char="»"/>
              <a:defRPr sz="2000">
                <a:solidFill>
                  <a:schemeClr val="tx1"/>
                </a:solidFill>
                <a:latin typeface="Arial Rounded MT Bold" pitchFamily="34" charset="0"/>
              </a:defRPr>
            </a:lvl9pPr>
          </a:lstStyle>
          <a:p>
            <a:pPr>
              <a:spcBef>
                <a:spcPct val="50000"/>
              </a:spcBef>
              <a:buFontTx/>
              <a:buNone/>
            </a:pPr>
            <a:r>
              <a:rPr lang="en-US" altLang="en-US" sz="2000" dirty="0">
                <a:latin typeface="Helvetica" panose="020B0604020202020204" pitchFamily="34" charset="0"/>
                <a:ea typeface="ＭＳ Ｐゴシック" pitchFamily="34" charset="-128"/>
                <a:cs typeface="Helvetica" panose="020B0604020202020204" pitchFamily="34" charset="0"/>
              </a:rPr>
              <a:t>Are students gaining skills of information literacy?</a:t>
            </a:r>
          </a:p>
        </p:txBody>
      </p:sp>
      <p:sp>
        <p:nvSpPr>
          <p:cNvPr id="9" name="Text Box 10">
            <a:extLst>
              <a:ext uri="{FF2B5EF4-FFF2-40B4-BE49-F238E27FC236}">
                <a16:creationId xmlns:a16="http://schemas.microsoft.com/office/drawing/2014/main" id="{F82FB5B1-EF0C-4299-8BBA-F416A94FE7AB}"/>
              </a:ext>
            </a:extLst>
          </p:cNvPr>
          <p:cNvSpPr txBox="1">
            <a:spLocks noChangeArrowheads="1"/>
          </p:cNvSpPr>
          <p:nvPr/>
        </p:nvSpPr>
        <p:spPr bwMode="auto">
          <a:xfrm>
            <a:off x="457200" y="3962400"/>
            <a:ext cx="19050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Rounded MT Bold" pitchFamily="34" charset="0"/>
              </a:defRPr>
            </a:lvl1pPr>
            <a:lvl2pPr marL="37931725" indent="-37474525" eaLnBrk="0" hangingPunct="0">
              <a:spcBef>
                <a:spcPct val="20000"/>
              </a:spcBef>
              <a:buChar char="–"/>
              <a:defRPr sz="2800">
                <a:solidFill>
                  <a:schemeClr val="tx1"/>
                </a:solidFill>
                <a:latin typeface="Arial Rounded MT Bold" pitchFamily="34" charset="0"/>
              </a:defRPr>
            </a:lvl2pPr>
            <a:lvl3pPr marL="1143000" indent="-228600" eaLnBrk="0" hangingPunct="0">
              <a:spcBef>
                <a:spcPct val="20000"/>
              </a:spcBef>
              <a:buChar char="•"/>
              <a:defRPr sz="2400">
                <a:solidFill>
                  <a:schemeClr val="tx1"/>
                </a:solidFill>
                <a:latin typeface="Arial Rounded MT Bold" pitchFamily="34" charset="0"/>
              </a:defRPr>
            </a:lvl3pPr>
            <a:lvl4pPr marL="1600200" indent="-228600" eaLnBrk="0" hangingPunct="0">
              <a:spcBef>
                <a:spcPct val="20000"/>
              </a:spcBef>
              <a:buChar char="–"/>
              <a:defRPr sz="2000">
                <a:solidFill>
                  <a:schemeClr val="tx1"/>
                </a:solidFill>
                <a:latin typeface="Arial Rounded MT Bold" pitchFamily="34" charset="0"/>
              </a:defRPr>
            </a:lvl4pPr>
            <a:lvl5pPr marL="2057400" indent="-228600" eaLnBrk="0" hangingPunct="0">
              <a:spcBef>
                <a:spcPct val="20000"/>
              </a:spcBef>
              <a:buChar char="»"/>
              <a:defRPr sz="2000">
                <a:solidFill>
                  <a:schemeClr val="tx1"/>
                </a:solidFill>
                <a:latin typeface="Arial Rounded MT Bold" pitchFamily="34" charset="0"/>
              </a:defRPr>
            </a:lvl5pPr>
            <a:lvl6pPr marL="2514600" indent="-228600" eaLnBrk="0" fontAlgn="base" hangingPunct="0">
              <a:spcBef>
                <a:spcPct val="20000"/>
              </a:spcBef>
              <a:spcAft>
                <a:spcPct val="0"/>
              </a:spcAft>
              <a:buChar char="»"/>
              <a:defRPr sz="2000">
                <a:solidFill>
                  <a:schemeClr val="tx1"/>
                </a:solidFill>
                <a:latin typeface="Arial Rounded MT Bold" pitchFamily="34" charset="0"/>
              </a:defRPr>
            </a:lvl6pPr>
            <a:lvl7pPr marL="2971800" indent="-228600" eaLnBrk="0" fontAlgn="base" hangingPunct="0">
              <a:spcBef>
                <a:spcPct val="20000"/>
              </a:spcBef>
              <a:spcAft>
                <a:spcPct val="0"/>
              </a:spcAft>
              <a:buChar char="»"/>
              <a:defRPr sz="2000">
                <a:solidFill>
                  <a:schemeClr val="tx1"/>
                </a:solidFill>
                <a:latin typeface="Arial Rounded MT Bold" pitchFamily="34" charset="0"/>
              </a:defRPr>
            </a:lvl7pPr>
            <a:lvl8pPr marL="3429000" indent="-228600" eaLnBrk="0" fontAlgn="base" hangingPunct="0">
              <a:spcBef>
                <a:spcPct val="20000"/>
              </a:spcBef>
              <a:spcAft>
                <a:spcPct val="0"/>
              </a:spcAft>
              <a:buChar char="»"/>
              <a:defRPr sz="2000">
                <a:solidFill>
                  <a:schemeClr val="tx1"/>
                </a:solidFill>
                <a:latin typeface="Arial Rounded MT Bold" pitchFamily="34" charset="0"/>
              </a:defRPr>
            </a:lvl8pPr>
            <a:lvl9pPr marL="3886200" indent="-228600" eaLnBrk="0" fontAlgn="base" hangingPunct="0">
              <a:spcBef>
                <a:spcPct val="20000"/>
              </a:spcBef>
              <a:spcAft>
                <a:spcPct val="0"/>
              </a:spcAft>
              <a:buChar char="»"/>
              <a:defRPr sz="2000">
                <a:solidFill>
                  <a:schemeClr val="tx1"/>
                </a:solidFill>
                <a:latin typeface="Arial Rounded MT Bold" pitchFamily="34" charset="0"/>
              </a:defRPr>
            </a:lvl9pPr>
          </a:lstStyle>
          <a:p>
            <a:pPr>
              <a:spcBef>
                <a:spcPct val="50000"/>
              </a:spcBef>
              <a:buFontTx/>
              <a:buNone/>
            </a:pPr>
            <a:r>
              <a:rPr lang="en-US" altLang="en-US" sz="2000" dirty="0">
                <a:latin typeface="Helvetica" panose="020B0604020202020204" pitchFamily="34" charset="0"/>
                <a:ea typeface="ＭＳ Ｐゴシック" pitchFamily="34" charset="-128"/>
                <a:cs typeface="Helvetica" panose="020B0604020202020204" pitchFamily="34" charset="0"/>
              </a:rPr>
              <a:t>Are the faculty well qualified?</a:t>
            </a:r>
          </a:p>
          <a:p>
            <a:pPr>
              <a:spcBef>
                <a:spcPct val="50000"/>
              </a:spcBef>
              <a:buFontTx/>
              <a:buNone/>
            </a:pPr>
            <a:r>
              <a:rPr lang="en-US" altLang="en-US" sz="2000" dirty="0">
                <a:latin typeface="Helvetica" panose="020B0604020202020204" pitchFamily="34" charset="0"/>
                <a:ea typeface="ＭＳ Ｐゴシック" pitchFamily="34" charset="-128"/>
                <a:cs typeface="Helvetica" panose="020B0604020202020204" pitchFamily="34" charset="0"/>
              </a:rPr>
              <a:t>Is the curriculum appropriate?</a:t>
            </a:r>
          </a:p>
        </p:txBody>
      </p:sp>
      <p:sp>
        <p:nvSpPr>
          <p:cNvPr id="10" name="Text Box 11">
            <a:extLst>
              <a:ext uri="{FF2B5EF4-FFF2-40B4-BE49-F238E27FC236}">
                <a16:creationId xmlns:a16="http://schemas.microsoft.com/office/drawing/2014/main" id="{FF19A00E-4825-4D99-A921-4316333E5D02}"/>
              </a:ext>
            </a:extLst>
          </p:cNvPr>
          <p:cNvSpPr txBox="1">
            <a:spLocks noChangeArrowheads="1"/>
          </p:cNvSpPr>
          <p:nvPr/>
        </p:nvSpPr>
        <p:spPr bwMode="auto">
          <a:xfrm>
            <a:off x="3124200" y="3962400"/>
            <a:ext cx="2057400"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Rounded MT Bold" pitchFamily="34" charset="0"/>
              </a:defRPr>
            </a:lvl1pPr>
            <a:lvl2pPr marL="37931725" indent="-37474525" eaLnBrk="0" hangingPunct="0">
              <a:spcBef>
                <a:spcPct val="20000"/>
              </a:spcBef>
              <a:buChar char="–"/>
              <a:defRPr sz="2800">
                <a:solidFill>
                  <a:schemeClr val="tx1"/>
                </a:solidFill>
                <a:latin typeface="Arial Rounded MT Bold" pitchFamily="34" charset="0"/>
              </a:defRPr>
            </a:lvl2pPr>
            <a:lvl3pPr marL="1143000" indent="-228600" eaLnBrk="0" hangingPunct="0">
              <a:spcBef>
                <a:spcPct val="20000"/>
              </a:spcBef>
              <a:buChar char="•"/>
              <a:defRPr sz="2400">
                <a:solidFill>
                  <a:schemeClr val="tx1"/>
                </a:solidFill>
                <a:latin typeface="Arial Rounded MT Bold" pitchFamily="34" charset="0"/>
              </a:defRPr>
            </a:lvl3pPr>
            <a:lvl4pPr marL="1600200" indent="-228600" eaLnBrk="0" hangingPunct="0">
              <a:spcBef>
                <a:spcPct val="20000"/>
              </a:spcBef>
              <a:buChar char="–"/>
              <a:defRPr sz="2000">
                <a:solidFill>
                  <a:schemeClr val="tx1"/>
                </a:solidFill>
                <a:latin typeface="Arial Rounded MT Bold" pitchFamily="34" charset="0"/>
              </a:defRPr>
            </a:lvl4pPr>
            <a:lvl5pPr marL="2057400" indent="-228600" eaLnBrk="0" hangingPunct="0">
              <a:spcBef>
                <a:spcPct val="20000"/>
              </a:spcBef>
              <a:buChar char="»"/>
              <a:defRPr sz="2000">
                <a:solidFill>
                  <a:schemeClr val="tx1"/>
                </a:solidFill>
                <a:latin typeface="Arial Rounded MT Bold" pitchFamily="34" charset="0"/>
              </a:defRPr>
            </a:lvl5pPr>
            <a:lvl6pPr marL="2514600" indent="-228600" eaLnBrk="0" fontAlgn="base" hangingPunct="0">
              <a:spcBef>
                <a:spcPct val="20000"/>
              </a:spcBef>
              <a:spcAft>
                <a:spcPct val="0"/>
              </a:spcAft>
              <a:buChar char="»"/>
              <a:defRPr sz="2000">
                <a:solidFill>
                  <a:schemeClr val="tx1"/>
                </a:solidFill>
                <a:latin typeface="Arial Rounded MT Bold" pitchFamily="34" charset="0"/>
              </a:defRPr>
            </a:lvl6pPr>
            <a:lvl7pPr marL="2971800" indent="-228600" eaLnBrk="0" fontAlgn="base" hangingPunct="0">
              <a:spcBef>
                <a:spcPct val="20000"/>
              </a:spcBef>
              <a:spcAft>
                <a:spcPct val="0"/>
              </a:spcAft>
              <a:buChar char="»"/>
              <a:defRPr sz="2000">
                <a:solidFill>
                  <a:schemeClr val="tx1"/>
                </a:solidFill>
                <a:latin typeface="Arial Rounded MT Bold" pitchFamily="34" charset="0"/>
              </a:defRPr>
            </a:lvl7pPr>
            <a:lvl8pPr marL="3429000" indent="-228600" eaLnBrk="0" fontAlgn="base" hangingPunct="0">
              <a:spcBef>
                <a:spcPct val="20000"/>
              </a:spcBef>
              <a:spcAft>
                <a:spcPct val="0"/>
              </a:spcAft>
              <a:buChar char="»"/>
              <a:defRPr sz="2000">
                <a:solidFill>
                  <a:schemeClr val="tx1"/>
                </a:solidFill>
                <a:latin typeface="Arial Rounded MT Bold" pitchFamily="34" charset="0"/>
              </a:defRPr>
            </a:lvl8pPr>
            <a:lvl9pPr marL="3886200" indent="-228600" eaLnBrk="0" fontAlgn="base" hangingPunct="0">
              <a:spcBef>
                <a:spcPct val="20000"/>
              </a:spcBef>
              <a:spcAft>
                <a:spcPct val="0"/>
              </a:spcAft>
              <a:buChar char="»"/>
              <a:defRPr sz="2000">
                <a:solidFill>
                  <a:schemeClr val="tx1"/>
                </a:solidFill>
                <a:latin typeface="Arial Rounded MT Bold" pitchFamily="34" charset="0"/>
              </a:defRPr>
            </a:lvl9pPr>
          </a:lstStyle>
          <a:p>
            <a:pPr>
              <a:spcBef>
                <a:spcPct val="50000"/>
              </a:spcBef>
              <a:buFontTx/>
              <a:buNone/>
            </a:pPr>
            <a:r>
              <a:rPr lang="en-US" altLang="en-US" sz="2000" dirty="0">
                <a:latin typeface="Helvetica" panose="020B0604020202020204" pitchFamily="34" charset="0"/>
                <a:ea typeface="ＭＳ Ｐゴシック" pitchFamily="34" charset="-128"/>
                <a:cs typeface="Helvetica" panose="020B0604020202020204" pitchFamily="34" charset="0"/>
              </a:rPr>
              <a:t>Is there good instructional practice?  </a:t>
            </a:r>
          </a:p>
          <a:p>
            <a:pPr>
              <a:spcBef>
                <a:spcPct val="50000"/>
              </a:spcBef>
              <a:buFontTx/>
              <a:buNone/>
            </a:pPr>
            <a:r>
              <a:rPr lang="en-US" altLang="en-US" sz="2000" dirty="0">
                <a:latin typeface="Helvetica" panose="020B0604020202020204" pitchFamily="34" charset="0"/>
                <a:ea typeface="ＭＳ Ｐゴシック" pitchFamily="34" charset="-128"/>
                <a:cs typeface="Helvetica" panose="020B0604020202020204" pitchFamily="34" charset="0"/>
              </a:rPr>
              <a:t>Do students get practice and feedback?</a:t>
            </a:r>
          </a:p>
        </p:txBody>
      </p:sp>
      <p:sp>
        <p:nvSpPr>
          <p:cNvPr id="11" name="Text Box 12">
            <a:extLst>
              <a:ext uri="{FF2B5EF4-FFF2-40B4-BE49-F238E27FC236}">
                <a16:creationId xmlns:a16="http://schemas.microsoft.com/office/drawing/2014/main" id="{A6E7294B-803D-4858-AD24-ABC6C79B495E}"/>
              </a:ext>
            </a:extLst>
          </p:cNvPr>
          <p:cNvSpPr txBox="1">
            <a:spLocks noChangeArrowheads="1"/>
          </p:cNvSpPr>
          <p:nvPr/>
        </p:nvSpPr>
        <p:spPr bwMode="auto">
          <a:xfrm>
            <a:off x="6096000" y="3962400"/>
            <a:ext cx="22860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Rounded MT Bold" pitchFamily="34" charset="0"/>
              </a:defRPr>
            </a:lvl1pPr>
            <a:lvl2pPr marL="37931725" indent="-37474525" eaLnBrk="0" hangingPunct="0">
              <a:spcBef>
                <a:spcPct val="20000"/>
              </a:spcBef>
              <a:buChar char="–"/>
              <a:defRPr sz="2800">
                <a:solidFill>
                  <a:schemeClr val="tx1"/>
                </a:solidFill>
                <a:latin typeface="Arial Rounded MT Bold" pitchFamily="34" charset="0"/>
              </a:defRPr>
            </a:lvl2pPr>
            <a:lvl3pPr marL="1143000" indent="-228600" eaLnBrk="0" hangingPunct="0">
              <a:spcBef>
                <a:spcPct val="20000"/>
              </a:spcBef>
              <a:buChar char="•"/>
              <a:defRPr sz="2400">
                <a:solidFill>
                  <a:schemeClr val="tx1"/>
                </a:solidFill>
                <a:latin typeface="Arial Rounded MT Bold" pitchFamily="34" charset="0"/>
              </a:defRPr>
            </a:lvl3pPr>
            <a:lvl4pPr marL="1600200" indent="-228600" eaLnBrk="0" hangingPunct="0">
              <a:spcBef>
                <a:spcPct val="20000"/>
              </a:spcBef>
              <a:buChar char="–"/>
              <a:defRPr sz="2000">
                <a:solidFill>
                  <a:schemeClr val="tx1"/>
                </a:solidFill>
                <a:latin typeface="Arial Rounded MT Bold" pitchFamily="34" charset="0"/>
              </a:defRPr>
            </a:lvl4pPr>
            <a:lvl5pPr marL="2057400" indent="-228600" eaLnBrk="0" hangingPunct="0">
              <a:spcBef>
                <a:spcPct val="20000"/>
              </a:spcBef>
              <a:buChar char="»"/>
              <a:defRPr sz="2000">
                <a:solidFill>
                  <a:schemeClr val="tx1"/>
                </a:solidFill>
                <a:latin typeface="Arial Rounded MT Bold" pitchFamily="34" charset="0"/>
              </a:defRPr>
            </a:lvl5pPr>
            <a:lvl6pPr marL="2514600" indent="-228600" eaLnBrk="0" fontAlgn="base" hangingPunct="0">
              <a:spcBef>
                <a:spcPct val="20000"/>
              </a:spcBef>
              <a:spcAft>
                <a:spcPct val="0"/>
              </a:spcAft>
              <a:buChar char="»"/>
              <a:defRPr sz="2000">
                <a:solidFill>
                  <a:schemeClr val="tx1"/>
                </a:solidFill>
                <a:latin typeface="Arial Rounded MT Bold" pitchFamily="34" charset="0"/>
              </a:defRPr>
            </a:lvl6pPr>
            <a:lvl7pPr marL="2971800" indent="-228600" eaLnBrk="0" fontAlgn="base" hangingPunct="0">
              <a:spcBef>
                <a:spcPct val="20000"/>
              </a:spcBef>
              <a:spcAft>
                <a:spcPct val="0"/>
              </a:spcAft>
              <a:buChar char="»"/>
              <a:defRPr sz="2000">
                <a:solidFill>
                  <a:schemeClr val="tx1"/>
                </a:solidFill>
                <a:latin typeface="Arial Rounded MT Bold" pitchFamily="34" charset="0"/>
              </a:defRPr>
            </a:lvl7pPr>
            <a:lvl8pPr marL="3429000" indent="-228600" eaLnBrk="0" fontAlgn="base" hangingPunct="0">
              <a:spcBef>
                <a:spcPct val="20000"/>
              </a:spcBef>
              <a:spcAft>
                <a:spcPct val="0"/>
              </a:spcAft>
              <a:buChar char="»"/>
              <a:defRPr sz="2000">
                <a:solidFill>
                  <a:schemeClr val="tx1"/>
                </a:solidFill>
                <a:latin typeface="Arial Rounded MT Bold" pitchFamily="34" charset="0"/>
              </a:defRPr>
            </a:lvl8pPr>
            <a:lvl9pPr marL="3886200" indent="-228600" eaLnBrk="0" fontAlgn="base" hangingPunct="0">
              <a:spcBef>
                <a:spcPct val="20000"/>
              </a:spcBef>
              <a:spcAft>
                <a:spcPct val="0"/>
              </a:spcAft>
              <a:buChar char="»"/>
              <a:defRPr sz="2000">
                <a:solidFill>
                  <a:schemeClr val="tx1"/>
                </a:solidFill>
                <a:latin typeface="Arial Rounded MT Bold" pitchFamily="34" charset="0"/>
              </a:defRPr>
            </a:lvl9pPr>
          </a:lstStyle>
          <a:p>
            <a:pPr>
              <a:spcBef>
                <a:spcPct val="50000"/>
              </a:spcBef>
              <a:buFontTx/>
              <a:buNone/>
            </a:pPr>
            <a:r>
              <a:rPr lang="en-US" altLang="en-US" sz="2000" dirty="0">
                <a:latin typeface="Helvetica" panose="020B0604020202020204" pitchFamily="34" charset="0"/>
                <a:ea typeface="ＭＳ Ｐゴシック" pitchFamily="34" charset="-128"/>
                <a:cs typeface="Helvetica" panose="020B0604020202020204" pitchFamily="34" charset="0"/>
              </a:rPr>
              <a:t>Are students achieving the learning outcomes of the program and institution?</a:t>
            </a:r>
          </a:p>
        </p:txBody>
      </p:sp>
      <p:sp>
        <p:nvSpPr>
          <p:cNvPr id="12" name="Text Box 13">
            <a:extLst>
              <a:ext uri="{FF2B5EF4-FFF2-40B4-BE49-F238E27FC236}">
                <a16:creationId xmlns:a16="http://schemas.microsoft.com/office/drawing/2014/main" id="{1255F34E-7D3A-49F9-A609-33C6C6414CF4}"/>
              </a:ext>
            </a:extLst>
          </p:cNvPr>
          <p:cNvSpPr txBox="1">
            <a:spLocks noChangeArrowheads="1"/>
          </p:cNvSpPr>
          <p:nvPr/>
        </p:nvSpPr>
        <p:spPr bwMode="auto">
          <a:xfrm>
            <a:off x="685800" y="3276600"/>
            <a:ext cx="7467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Rounded MT Bold" pitchFamily="34" charset="0"/>
              </a:defRPr>
            </a:lvl1pPr>
            <a:lvl2pPr marL="37931725" indent="-37474525" eaLnBrk="0" hangingPunct="0">
              <a:spcBef>
                <a:spcPct val="20000"/>
              </a:spcBef>
              <a:buChar char="–"/>
              <a:defRPr sz="2800">
                <a:solidFill>
                  <a:schemeClr val="tx1"/>
                </a:solidFill>
                <a:latin typeface="Arial Rounded MT Bold" pitchFamily="34" charset="0"/>
              </a:defRPr>
            </a:lvl2pPr>
            <a:lvl3pPr marL="1143000" indent="-228600" eaLnBrk="0" hangingPunct="0">
              <a:spcBef>
                <a:spcPct val="20000"/>
              </a:spcBef>
              <a:buChar char="•"/>
              <a:defRPr sz="2400">
                <a:solidFill>
                  <a:schemeClr val="tx1"/>
                </a:solidFill>
                <a:latin typeface="Arial Rounded MT Bold" pitchFamily="34" charset="0"/>
              </a:defRPr>
            </a:lvl3pPr>
            <a:lvl4pPr marL="1600200" indent="-228600" eaLnBrk="0" hangingPunct="0">
              <a:spcBef>
                <a:spcPct val="20000"/>
              </a:spcBef>
              <a:buChar char="–"/>
              <a:defRPr sz="2000">
                <a:solidFill>
                  <a:schemeClr val="tx1"/>
                </a:solidFill>
                <a:latin typeface="Arial Rounded MT Bold" pitchFamily="34" charset="0"/>
              </a:defRPr>
            </a:lvl4pPr>
            <a:lvl5pPr marL="2057400" indent="-228600" eaLnBrk="0" hangingPunct="0">
              <a:spcBef>
                <a:spcPct val="20000"/>
              </a:spcBef>
              <a:buChar char="»"/>
              <a:defRPr sz="2000">
                <a:solidFill>
                  <a:schemeClr val="tx1"/>
                </a:solidFill>
                <a:latin typeface="Arial Rounded MT Bold" pitchFamily="34" charset="0"/>
              </a:defRPr>
            </a:lvl5pPr>
            <a:lvl6pPr marL="2514600" indent="-228600" eaLnBrk="0" fontAlgn="base" hangingPunct="0">
              <a:spcBef>
                <a:spcPct val="20000"/>
              </a:spcBef>
              <a:spcAft>
                <a:spcPct val="0"/>
              </a:spcAft>
              <a:buChar char="»"/>
              <a:defRPr sz="2000">
                <a:solidFill>
                  <a:schemeClr val="tx1"/>
                </a:solidFill>
                <a:latin typeface="Arial Rounded MT Bold" pitchFamily="34" charset="0"/>
              </a:defRPr>
            </a:lvl6pPr>
            <a:lvl7pPr marL="2971800" indent="-228600" eaLnBrk="0" fontAlgn="base" hangingPunct="0">
              <a:spcBef>
                <a:spcPct val="20000"/>
              </a:spcBef>
              <a:spcAft>
                <a:spcPct val="0"/>
              </a:spcAft>
              <a:buChar char="»"/>
              <a:defRPr sz="2000">
                <a:solidFill>
                  <a:schemeClr val="tx1"/>
                </a:solidFill>
                <a:latin typeface="Arial Rounded MT Bold" pitchFamily="34" charset="0"/>
              </a:defRPr>
            </a:lvl7pPr>
            <a:lvl8pPr marL="3429000" indent="-228600" eaLnBrk="0" fontAlgn="base" hangingPunct="0">
              <a:spcBef>
                <a:spcPct val="20000"/>
              </a:spcBef>
              <a:spcAft>
                <a:spcPct val="0"/>
              </a:spcAft>
              <a:buChar char="»"/>
              <a:defRPr sz="2000">
                <a:solidFill>
                  <a:schemeClr val="tx1"/>
                </a:solidFill>
                <a:latin typeface="Arial Rounded MT Bold" pitchFamily="34" charset="0"/>
              </a:defRPr>
            </a:lvl8pPr>
            <a:lvl9pPr marL="3886200" indent="-228600" eaLnBrk="0" fontAlgn="base" hangingPunct="0">
              <a:spcBef>
                <a:spcPct val="20000"/>
              </a:spcBef>
              <a:spcAft>
                <a:spcPct val="0"/>
              </a:spcAft>
              <a:buChar char="»"/>
              <a:defRPr sz="2000">
                <a:solidFill>
                  <a:schemeClr val="tx1"/>
                </a:solidFill>
                <a:latin typeface="Arial Rounded MT Bold" pitchFamily="34" charset="0"/>
              </a:defRPr>
            </a:lvl9pPr>
          </a:lstStyle>
          <a:p>
            <a:pPr algn="ctr">
              <a:spcBef>
                <a:spcPct val="0"/>
              </a:spcBef>
              <a:buFontTx/>
              <a:buNone/>
            </a:pPr>
            <a:r>
              <a:rPr lang="en-US" altLang="en-US" sz="2800" dirty="0">
                <a:latin typeface="Verdana" pitchFamily="34" charset="0"/>
                <a:ea typeface="ＭＳ Ｐゴシック" pitchFamily="34" charset="-128"/>
              </a:rPr>
              <a:t>……………………………………</a:t>
            </a:r>
            <a:r>
              <a:rPr lang="en-US" altLang="en-US" sz="2800" dirty="0">
                <a:latin typeface="Verdana" pitchFamily="34" charset="0"/>
              </a:rPr>
              <a:t>……………………</a:t>
            </a:r>
          </a:p>
        </p:txBody>
      </p:sp>
    </p:spTree>
    <p:extLst>
      <p:ext uri="{BB962C8B-B14F-4D97-AF65-F5344CB8AC3E}">
        <p14:creationId xmlns:p14="http://schemas.microsoft.com/office/powerpoint/2010/main" val="4251374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603EF-3938-4E1C-B498-6DB5931F0A04}"/>
              </a:ext>
            </a:extLst>
          </p:cNvPr>
          <p:cNvSpPr>
            <a:spLocks noGrp="1"/>
          </p:cNvSpPr>
          <p:nvPr>
            <p:ph type="title"/>
          </p:nvPr>
        </p:nvSpPr>
        <p:spPr/>
        <p:txBody>
          <a:bodyPr>
            <a:normAutofit/>
          </a:bodyPr>
          <a:lstStyle/>
          <a:p>
            <a:r>
              <a:rPr lang="en-US" sz="3200" dirty="0"/>
              <a:t>Three major changes in 2016</a:t>
            </a:r>
          </a:p>
        </p:txBody>
      </p:sp>
      <p:sp>
        <p:nvSpPr>
          <p:cNvPr id="4" name="Slide Number Placeholder 3">
            <a:extLst>
              <a:ext uri="{FF2B5EF4-FFF2-40B4-BE49-F238E27FC236}">
                <a16:creationId xmlns:a16="http://schemas.microsoft.com/office/drawing/2014/main" id="{86411DD9-9A1E-4C4C-81A3-E48330158F75}"/>
              </a:ext>
            </a:extLst>
          </p:cNvPr>
          <p:cNvSpPr>
            <a:spLocks noGrp="1"/>
          </p:cNvSpPr>
          <p:nvPr>
            <p:ph type="sldNum" sz="quarter" idx="12"/>
          </p:nvPr>
        </p:nvSpPr>
        <p:spPr/>
        <p:txBody>
          <a:bodyPr/>
          <a:lstStyle/>
          <a:p>
            <a:fld id="{70C5FF30-07EE-5847-AAA9-A367C1F45818}" type="slidenum">
              <a:rPr lang="en-US" smtClean="0"/>
              <a:pPr/>
              <a:t>11</a:t>
            </a:fld>
            <a:endParaRPr lang="en-US" dirty="0"/>
          </a:p>
        </p:txBody>
      </p:sp>
      <p:sp>
        <p:nvSpPr>
          <p:cNvPr id="5" name="TextBox 4">
            <a:extLst>
              <a:ext uri="{FF2B5EF4-FFF2-40B4-BE49-F238E27FC236}">
                <a16:creationId xmlns:a16="http://schemas.microsoft.com/office/drawing/2014/main" id="{19388AE5-F2D1-4F20-9145-9888C4C25773}"/>
              </a:ext>
            </a:extLst>
          </p:cNvPr>
          <p:cNvSpPr txBox="1"/>
          <p:nvPr/>
        </p:nvSpPr>
        <p:spPr>
          <a:xfrm>
            <a:off x="304800" y="1245673"/>
            <a:ext cx="9029700" cy="1846659"/>
          </a:xfrm>
          <a:prstGeom prst="rect">
            <a:avLst/>
          </a:prstGeom>
          <a:noFill/>
        </p:spPr>
        <p:txBody>
          <a:bodyPr wrap="square">
            <a:spAutoFit/>
          </a:bodyPr>
          <a:lstStyle/>
          <a:p>
            <a:pPr marL="463550" indent="-463550">
              <a:spcAft>
                <a:spcPts val="1200"/>
              </a:spcAft>
              <a:defRPr/>
            </a:pPr>
            <a:r>
              <a:rPr lang="en-US" sz="2600" dirty="0">
                <a:solidFill>
                  <a:srgbClr val="005895"/>
                </a:solidFill>
                <a:latin typeface="Helvetica" panose="020B0604020202020204" pitchFamily="34" charset="0"/>
                <a:ea typeface="Verdana" panose="020B0604030504040204" pitchFamily="34" charset="0"/>
                <a:cs typeface="Helvetica" panose="020B0604020202020204" pitchFamily="34" charset="0"/>
              </a:rPr>
              <a:t>2.  Combine Standards 10 (Public Disclosure) and 11 (Integrity) to form a new standard: Integrity, Transparency, and Public Disclosure </a:t>
            </a:r>
          </a:p>
          <a:p>
            <a:pPr marL="519113" indent="-3175">
              <a:spcAft>
                <a:spcPts val="1200"/>
              </a:spcAft>
              <a:defRPr/>
            </a:pPr>
            <a:r>
              <a:rPr lang="en-US" sz="2600" dirty="0">
                <a:latin typeface="Helvetica" panose="020B0604020202020204" pitchFamily="34" charset="0"/>
                <a:ea typeface="Verdana" panose="020B0604030504040204" pitchFamily="34" charset="0"/>
                <a:cs typeface="Helvetica" panose="020B0604020202020204" pitchFamily="34" charset="0"/>
              </a:rPr>
              <a:t>More emphasis on what is owed to the public</a:t>
            </a:r>
          </a:p>
        </p:txBody>
      </p:sp>
      <p:sp>
        <p:nvSpPr>
          <p:cNvPr id="6" name="Rectangle 4" descr="Recycled paper">
            <a:extLst>
              <a:ext uri="{FF2B5EF4-FFF2-40B4-BE49-F238E27FC236}">
                <a16:creationId xmlns:a16="http://schemas.microsoft.com/office/drawing/2014/main" id="{65CD16A4-D488-4466-B8A1-2073DAEFD932}"/>
              </a:ext>
            </a:extLst>
          </p:cNvPr>
          <p:cNvSpPr>
            <a:spLocks noChangeArrowheads="1"/>
          </p:cNvSpPr>
          <p:nvPr/>
        </p:nvSpPr>
        <p:spPr bwMode="auto">
          <a:xfrm>
            <a:off x="6464300" y="3944878"/>
            <a:ext cx="3135313" cy="1558925"/>
          </a:xfrm>
          <a:prstGeom prst="rect">
            <a:avLst/>
          </a:prstGeom>
          <a:blipFill dpi="0" rotWithShape="1">
            <a:blip r:embed="rId2">
              <a:duotone>
                <a:schemeClr val="accent1">
                  <a:shade val="45000"/>
                  <a:satMod val="135000"/>
                </a:schemeClr>
                <a:prstClr val="white"/>
              </a:duotone>
            </a:blip>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457200" algn="l"/>
              </a:tabLst>
              <a:defRPr>
                <a:solidFill>
                  <a:schemeClr val="tx1"/>
                </a:solidFill>
                <a:latin typeface="Arial" charset="0"/>
              </a:defRPr>
            </a:lvl1pPr>
            <a:lvl2pPr>
              <a:tabLst>
                <a:tab pos="457200" algn="l"/>
              </a:tabLst>
              <a:defRPr>
                <a:solidFill>
                  <a:schemeClr val="tx1"/>
                </a:solidFill>
                <a:latin typeface="Arial" charset="0"/>
              </a:defRPr>
            </a:lvl2pPr>
            <a:lvl3pPr>
              <a:tabLst>
                <a:tab pos="457200" algn="l"/>
              </a:tabLst>
              <a:defRPr>
                <a:solidFill>
                  <a:schemeClr val="tx1"/>
                </a:solidFill>
                <a:latin typeface="Arial" charset="0"/>
              </a:defRPr>
            </a:lvl3pPr>
            <a:lvl4pPr>
              <a:tabLst>
                <a:tab pos="457200" algn="l"/>
              </a:tabLst>
              <a:defRPr>
                <a:solidFill>
                  <a:schemeClr val="tx1"/>
                </a:solidFill>
                <a:latin typeface="Arial" charset="0"/>
              </a:defRPr>
            </a:lvl4pPr>
            <a:lvl5pPr>
              <a:tabLst>
                <a:tab pos="457200" algn="l"/>
              </a:tabLst>
              <a:defRPr>
                <a:solidFill>
                  <a:schemeClr val="tx1"/>
                </a:solidFill>
                <a:latin typeface="Arial" charset="0"/>
              </a:defRPr>
            </a:lvl5pPr>
            <a:lvl6pPr fontAlgn="base">
              <a:spcBef>
                <a:spcPct val="0"/>
              </a:spcBef>
              <a:spcAft>
                <a:spcPct val="0"/>
              </a:spcAft>
              <a:tabLst>
                <a:tab pos="457200" algn="l"/>
              </a:tabLst>
              <a:defRPr>
                <a:solidFill>
                  <a:schemeClr val="tx1"/>
                </a:solidFill>
                <a:latin typeface="Arial" charset="0"/>
              </a:defRPr>
            </a:lvl6pPr>
            <a:lvl7pPr fontAlgn="base">
              <a:spcBef>
                <a:spcPct val="0"/>
              </a:spcBef>
              <a:spcAft>
                <a:spcPct val="0"/>
              </a:spcAft>
              <a:tabLst>
                <a:tab pos="457200" algn="l"/>
              </a:tabLst>
              <a:defRPr>
                <a:solidFill>
                  <a:schemeClr val="tx1"/>
                </a:solidFill>
                <a:latin typeface="Arial" charset="0"/>
              </a:defRPr>
            </a:lvl7pPr>
            <a:lvl8pPr fontAlgn="base">
              <a:spcBef>
                <a:spcPct val="0"/>
              </a:spcBef>
              <a:spcAft>
                <a:spcPct val="0"/>
              </a:spcAft>
              <a:tabLst>
                <a:tab pos="457200" algn="l"/>
              </a:tabLst>
              <a:defRPr>
                <a:solidFill>
                  <a:schemeClr val="tx1"/>
                </a:solidFill>
                <a:latin typeface="Arial" charset="0"/>
              </a:defRPr>
            </a:lvl8pPr>
            <a:lvl9pPr fontAlgn="base">
              <a:spcBef>
                <a:spcPct val="0"/>
              </a:spcBef>
              <a:spcAft>
                <a:spcPct val="0"/>
              </a:spcAft>
              <a:tabLst>
                <a:tab pos="457200" algn="l"/>
              </a:tabLst>
              <a:defRPr>
                <a:solidFill>
                  <a:schemeClr val="tx1"/>
                </a:solidFill>
                <a:latin typeface="Arial" charset="0"/>
              </a:defRPr>
            </a:lvl9pPr>
          </a:lstStyle>
          <a:p>
            <a:pPr algn="ctr"/>
            <a:r>
              <a:rPr lang="en-US" altLang="en-US" sz="1600" i="1" dirty="0">
                <a:solidFill>
                  <a:srgbClr val="990033"/>
                </a:solidFill>
                <a:latin typeface="Verdana" pitchFamily="34" charset="0"/>
              </a:rPr>
              <a:t>Especially For...</a:t>
            </a:r>
            <a:r>
              <a:rPr lang="en-US" altLang="en-US" sz="1600" dirty="0">
                <a:solidFill>
                  <a:srgbClr val="990033"/>
                </a:solidFill>
                <a:latin typeface="Verdana" pitchFamily="34" charset="0"/>
              </a:rPr>
              <a:t> </a:t>
            </a:r>
          </a:p>
          <a:p>
            <a:pPr algn="ctr"/>
            <a:r>
              <a:rPr lang="en-US" altLang="en-US" sz="1600" b="1" dirty="0">
                <a:solidFill>
                  <a:srgbClr val="800000"/>
                </a:solidFill>
                <a:latin typeface="Verdana" pitchFamily="34" charset="0"/>
                <a:hlinkClick r:id="rId3"/>
              </a:rPr>
              <a:t>Prospective Students</a:t>
            </a:r>
            <a:r>
              <a:rPr lang="en-US" altLang="en-US" sz="1600" b="1" dirty="0">
                <a:solidFill>
                  <a:srgbClr val="800000"/>
                </a:solidFill>
                <a:latin typeface="Verdana" pitchFamily="34" charset="0"/>
              </a:rPr>
              <a:t> </a:t>
            </a:r>
          </a:p>
          <a:p>
            <a:pPr algn="ctr"/>
            <a:r>
              <a:rPr lang="en-US" altLang="en-US" sz="1600" b="1" dirty="0">
                <a:solidFill>
                  <a:srgbClr val="800000"/>
                </a:solidFill>
                <a:latin typeface="Verdana" pitchFamily="34" charset="0"/>
                <a:hlinkClick r:id="rId4"/>
              </a:rPr>
              <a:t>Current Students</a:t>
            </a:r>
            <a:r>
              <a:rPr lang="en-US" altLang="en-US" sz="1600" b="1" dirty="0">
                <a:solidFill>
                  <a:srgbClr val="800000"/>
                </a:solidFill>
                <a:latin typeface="Verdana" pitchFamily="34" charset="0"/>
              </a:rPr>
              <a:t> </a:t>
            </a:r>
          </a:p>
          <a:p>
            <a:pPr algn="ctr"/>
            <a:r>
              <a:rPr lang="en-US" altLang="en-US" sz="1600" b="1" dirty="0">
                <a:solidFill>
                  <a:srgbClr val="800000"/>
                </a:solidFill>
                <a:latin typeface="Verdana" pitchFamily="34" charset="0"/>
                <a:hlinkClick r:id="rId5"/>
              </a:rPr>
              <a:t>Faculty and Staff</a:t>
            </a:r>
            <a:r>
              <a:rPr lang="en-US" altLang="en-US" sz="1600" b="1" dirty="0">
                <a:solidFill>
                  <a:srgbClr val="800000"/>
                </a:solidFill>
                <a:latin typeface="Verdana" pitchFamily="34" charset="0"/>
              </a:rPr>
              <a:t> </a:t>
            </a:r>
          </a:p>
          <a:p>
            <a:pPr algn="ctr"/>
            <a:r>
              <a:rPr lang="en-US" altLang="en-US" sz="1600" b="1" dirty="0">
                <a:solidFill>
                  <a:srgbClr val="800000"/>
                </a:solidFill>
                <a:latin typeface="Verdana" pitchFamily="34" charset="0"/>
                <a:hlinkClick r:id="rId6"/>
              </a:rPr>
              <a:t>Alumni and Donors</a:t>
            </a:r>
            <a:r>
              <a:rPr lang="en-US" altLang="en-US" sz="1600" b="1" dirty="0">
                <a:solidFill>
                  <a:srgbClr val="800000"/>
                </a:solidFill>
                <a:latin typeface="Verdana" pitchFamily="34" charset="0"/>
              </a:rPr>
              <a:t> </a:t>
            </a:r>
          </a:p>
          <a:p>
            <a:pPr algn="ctr"/>
            <a:r>
              <a:rPr lang="en-US" altLang="en-US" sz="1600" b="1" dirty="0">
                <a:solidFill>
                  <a:srgbClr val="800000"/>
                </a:solidFill>
                <a:latin typeface="Verdana" pitchFamily="34" charset="0"/>
                <a:hlinkClick r:id="rId7"/>
              </a:rPr>
              <a:t>Parents and Visitors</a:t>
            </a:r>
            <a:endParaRPr lang="en-US" altLang="en-US" sz="1600" b="1" dirty="0">
              <a:solidFill>
                <a:srgbClr val="800000"/>
              </a:solidFill>
              <a:latin typeface="Verdana" pitchFamily="34" charset="0"/>
            </a:endParaRPr>
          </a:p>
        </p:txBody>
      </p:sp>
    </p:spTree>
    <p:extLst>
      <p:ext uri="{BB962C8B-B14F-4D97-AF65-F5344CB8AC3E}">
        <p14:creationId xmlns:p14="http://schemas.microsoft.com/office/powerpoint/2010/main" val="3676542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E5ADC-A930-4CFD-9A39-E3CDCEC15EA3}"/>
              </a:ext>
            </a:extLst>
          </p:cNvPr>
          <p:cNvSpPr>
            <a:spLocks noGrp="1"/>
          </p:cNvSpPr>
          <p:nvPr>
            <p:ph type="title"/>
          </p:nvPr>
        </p:nvSpPr>
        <p:spPr/>
        <p:txBody>
          <a:bodyPr>
            <a:normAutofit/>
          </a:bodyPr>
          <a:lstStyle/>
          <a:p>
            <a:r>
              <a:rPr lang="en-US" sz="3200" dirty="0"/>
              <a:t>Standard 9: What to disclose?</a:t>
            </a:r>
          </a:p>
        </p:txBody>
      </p:sp>
      <p:sp>
        <p:nvSpPr>
          <p:cNvPr id="4" name="Slide Number Placeholder 3">
            <a:extLst>
              <a:ext uri="{FF2B5EF4-FFF2-40B4-BE49-F238E27FC236}">
                <a16:creationId xmlns:a16="http://schemas.microsoft.com/office/drawing/2014/main" id="{4DF776C1-5F00-4E46-8495-DBFC76EB9BF6}"/>
              </a:ext>
            </a:extLst>
          </p:cNvPr>
          <p:cNvSpPr>
            <a:spLocks noGrp="1"/>
          </p:cNvSpPr>
          <p:nvPr>
            <p:ph type="sldNum" sz="quarter" idx="12"/>
          </p:nvPr>
        </p:nvSpPr>
        <p:spPr/>
        <p:txBody>
          <a:bodyPr/>
          <a:lstStyle/>
          <a:p>
            <a:fld id="{70C5FF30-07EE-5847-AAA9-A367C1F45818}" type="slidenum">
              <a:rPr lang="en-US" smtClean="0"/>
              <a:pPr/>
              <a:t>12</a:t>
            </a:fld>
            <a:endParaRPr lang="en-US" dirty="0"/>
          </a:p>
        </p:txBody>
      </p:sp>
      <p:sp>
        <p:nvSpPr>
          <p:cNvPr id="5" name="Shape 400">
            <a:extLst>
              <a:ext uri="{FF2B5EF4-FFF2-40B4-BE49-F238E27FC236}">
                <a16:creationId xmlns:a16="http://schemas.microsoft.com/office/drawing/2014/main" id="{2A047BF1-B50C-4BB8-96C3-46C58563AB36}"/>
              </a:ext>
            </a:extLst>
          </p:cNvPr>
          <p:cNvSpPr/>
          <p:nvPr/>
        </p:nvSpPr>
        <p:spPr>
          <a:xfrm>
            <a:off x="406400" y="988687"/>
            <a:ext cx="7594600" cy="492443"/>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spcBef>
                <a:spcPts val="1500"/>
              </a:spcBef>
              <a:defRPr sz="2600">
                <a:solidFill>
                  <a:srgbClr val="800000"/>
                </a:solidFill>
                <a:latin typeface="Verdana"/>
                <a:ea typeface="Verdana"/>
                <a:cs typeface="Verdana"/>
                <a:sym typeface="Verdana"/>
              </a:defRPr>
            </a:lvl1pPr>
          </a:lstStyle>
          <a:p>
            <a:pPr eaLnBrk="0" fontAlgn="base" hangingPunct="0">
              <a:spcAft>
                <a:spcPct val="0"/>
              </a:spcAft>
            </a:pPr>
            <a:r>
              <a:rPr dirty="0">
                <a:solidFill>
                  <a:srgbClr val="005895"/>
                </a:solidFill>
                <a:latin typeface="Helvetica" panose="020B0604020202020204" pitchFamily="34" charset="0"/>
                <a:ea typeface="Verdana" panose="020B0604030504040204" pitchFamily="34" charset="0"/>
                <a:cs typeface="Helvetica" panose="020B0604020202020204" pitchFamily="34" charset="0"/>
              </a:rPr>
              <a:t>What Aunt Miriam wants to know …</a:t>
            </a:r>
          </a:p>
        </p:txBody>
      </p:sp>
      <p:sp>
        <p:nvSpPr>
          <p:cNvPr id="6" name="Shape 401">
            <a:extLst>
              <a:ext uri="{FF2B5EF4-FFF2-40B4-BE49-F238E27FC236}">
                <a16:creationId xmlns:a16="http://schemas.microsoft.com/office/drawing/2014/main" id="{195D1FD8-AD85-42D3-BAA0-E50005928414}"/>
              </a:ext>
            </a:extLst>
          </p:cNvPr>
          <p:cNvSpPr/>
          <p:nvPr/>
        </p:nvSpPr>
        <p:spPr>
          <a:xfrm>
            <a:off x="289923" y="1602908"/>
            <a:ext cx="10008394" cy="44760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690562" indent="-342900" eaLnBrk="0" fontAlgn="base" hangingPunct="0">
              <a:lnSpc>
                <a:spcPct val="90000"/>
              </a:lnSpc>
              <a:spcBef>
                <a:spcPts val="1600"/>
              </a:spcBef>
              <a:spcAft>
                <a:spcPct val="0"/>
              </a:spcAft>
              <a:buClr>
                <a:srgbClr val="005895"/>
              </a:buClr>
              <a:buSzPct val="120000"/>
              <a:buFont typeface="Arial" panose="020B0604020202020204" pitchFamily="34" charset="0"/>
              <a:buChar char="•"/>
              <a:defRPr sz="2200">
                <a:solidFill>
                  <a:srgbClr val="000000"/>
                </a:solidFill>
                <a:latin typeface="Verdana"/>
                <a:ea typeface="Verdana"/>
                <a:cs typeface="Verdana"/>
                <a:sym typeface="Verdana"/>
              </a:defRPr>
            </a:pPr>
            <a:r>
              <a:rPr sz="2200" dirty="0">
                <a:latin typeface="Helvetica" panose="020B0604020202020204" pitchFamily="34" charset="0"/>
                <a:ea typeface="Verdana" panose="020B0604030504040204" pitchFamily="34" charset="0"/>
                <a:cs typeface="Helvetica" panose="020B0604020202020204" pitchFamily="34" charset="0"/>
                <a:sym typeface="Verdana"/>
              </a:rPr>
              <a:t>Mission, character, size, location(s), president, board</a:t>
            </a:r>
          </a:p>
          <a:p>
            <a:pPr marL="690562" indent="-342900" eaLnBrk="0" fontAlgn="base" hangingPunct="0">
              <a:lnSpc>
                <a:spcPct val="90000"/>
              </a:lnSpc>
              <a:spcBef>
                <a:spcPts val="1600"/>
              </a:spcBef>
              <a:spcAft>
                <a:spcPct val="0"/>
              </a:spcAft>
              <a:buClr>
                <a:srgbClr val="005895"/>
              </a:buClr>
              <a:buSzPct val="120000"/>
              <a:buFont typeface="Arial" panose="020B0604020202020204" pitchFamily="34" charset="0"/>
              <a:buChar char="•"/>
              <a:defRPr sz="2200">
                <a:solidFill>
                  <a:srgbClr val="000000"/>
                </a:solidFill>
                <a:latin typeface="Verdana"/>
                <a:ea typeface="Verdana"/>
                <a:cs typeface="Verdana"/>
                <a:sym typeface="Verdana"/>
              </a:defRPr>
            </a:pPr>
            <a:r>
              <a:rPr sz="2200" dirty="0">
                <a:latin typeface="Helvetica" panose="020B0604020202020204" pitchFamily="34" charset="0"/>
                <a:ea typeface="Verdana" panose="020B0604030504040204" pitchFamily="34" charset="0"/>
                <a:cs typeface="Helvetica" panose="020B0604020202020204" pitchFamily="34" charset="0"/>
                <a:sym typeface="Verdana"/>
              </a:rPr>
              <a:t>Student body: Who goes there?</a:t>
            </a:r>
          </a:p>
          <a:p>
            <a:pPr marL="690562" indent="-342900" eaLnBrk="0" fontAlgn="base" hangingPunct="0">
              <a:lnSpc>
                <a:spcPct val="90000"/>
              </a:lnSpc>
              <a:spcBef>
                <a:spcPts val="1600"/>
              </a:spcBef>
              <a:spcAft>
                <a:spcPct val="0"/>
              </a:spcAft>
              <a:buClr>
                <a:srgbClr val="005895"/>
              </a:buClr>
              <a:buSzPct val="120000"/>
              <a:buFont typeface="Arial" panose="020B0604020202020204" pitchFamily="34" charset="0"/>
              <a:buChar char="•"/>
              <a:tabLst>
                <a:tab pos="622300" algn="l"/>
                <a:tab pos="736600" algn="l"/>
              </a:tabLst>
              <a:defRPr sz="2200">
                <a:solidFill>
                  <a:srgbClr val="000000"/>
                </a:solidFill>
                <a:latin typeface="Verdana"/>
                <a:ea typeface="Verdana"/>
                <a:cs typeface="Verdana"/>
                <a:sym typeface="Verdana"/>
              </a:defRPr>
            </a:pPr>
            <a:r>
              <a:rPr sz="2200" dirty="0">
                <a:latin typeface="Helvetica" panose="020B0604020202020204" pitchFamily="34" charset="0"/>
                <a:ea typeface="Verdana" panose="020B0604030504040204" pitchFamily="34" charset="0"/>
                <a:cs typeface="Helvetica" panose="020B0604020202020204" pitchFamily="34" charset="0"/>
                <a:sym typeface="Verdana"/>
              </a:rPr>
              <a:t>Programs: What’s on offer for study?</a:t>
            </a:r>
          </a:p>
          <a:p>
            <a:pPr marL="690562" indent="-342900" eaLnBrk="0" fontAlgn="base" hangingPunct="0">
              <a:lnSpc>
                <a:spcPct val="90000"/>
              </a:lnSpc>
              <a:spcBef>
                <a:spcPts val="1600"/>
              </a:spcBef>
              <a:spcAft>
                <a:spcPct val="0"/>
              </a:spcAft>
              <a:buClr>
                <a:srgbClr val="005895"/>
              </a:buClr>
              <a:buSzPct val="120000"/>
              <a:buFont typeface="Arial" panose="020B0604020202020204" pitchFamily="34" charset="0"/>
              <a:buChar char="•"/>
              <a:defRPr sz="2200">
                <a:solidFill>
                  <a:srgbClr val="000000"/>
                </a:solidFill>
                <a:latin typeface="Verdana"/>
                <a:ea typeface="Verdana"/>
                <a:cs typeface="Verdana"/>
                <a:sym typeface="Verdana"/>
              </a:defRPr>
            </a:pPr>
            <a:r>
              <a:rPr sz="2200" dirty="0">
                <a:latin typeface="Helvetica" panose="020B0604020202020204" pitchFamily="34" charset="0"/>
                <a:ea typeface="Verdana" panose="020B0604030504040204" pitchFamily="34" charset="0"/>
                <a:cs typeface="Helvetica" panose="020B0604020202020204" pitchFamily="34" charset="0"/>
                <a:sym typeface="Verdana"/>
              </a:rPr>
              <a:t>Resources: Faculty, library, labs, technology</a:t>
            </a:r>
          </a:p>
          <a:p>
            <a:pPr marL="690562" indent="-342900" eaLnBrk="0" fontAlgn="base" hangingPunct="0">
              <a:lnSpc>
                <a:spcPct val="90000"/>
              </a:lnSpc>
              <a:spcBef>
                <a:spcPts val="1600"/>
              </a:spcBef>
              <a:spcAft>
                <a:spcPct val="0"/>
              </a:spcAft>
              <a:buClr>
                <a:srgbClr val="005895"/>
              </a:buClr>
              <a:buSzPct val="120000"/>
              <a:buFont typeface="Arial" panose="020B0604020202020204" pitchFamily="34" charset="0"/>
              <a:buChar char="•"/>
              <a:defRPr sz="2200">
                <a:solidFill>
                  <a:srgbClr val="000000"/>
                </a:solidFill>
                <a:latin typeface="Verdana"/>
                <a:ea typeface="Verdana"/>
                <a:cs typeface="Verdana"/>
                <a:sym typeface="Verdana"/>
              </a:defRPr>
            </a:pPr>
            <a:r>
              <a:rPr sz="2200" dirty="0">
                <a:latin typeface="Helvetica" panose="020B0604020202020204" pitchFamily="34" charset="0"/>
                <a:ea typeface="Verdana" panose="020B0604030504040204" pitchFamily="34" charset="0"/>
                <a:cs typeface="Helvetica" panose="020B0604020202020204" pitchFamily="34" charset="0"/>
                <a:sym typeface="Verdana"/>
              </a:rPr>
              <a:t>Services: What help is available?</a:t>
            </a:r>
          </a:p>
          <a:p>
            <a:pPr marL="690562" indent="-342900" eaLnBrk="0" fontAlgn="base" hangingPunct="0">
              <a:lnSpc>
                <a:spcPct val="90000"/>
              </a:lnSpc>
              <a:spcBef>
                <a:spcPts val="1600"/>
              </a:spcBef>
              <a:spcAft>
                <a:spcPct val="0"/>
              </a:spcAft>
              <a:buClr>
                <a:srgbClr val="005895"/>
              </a:buClr>
              <a:buSzPct val="120000"/>
              <a:buFont typeface="Arial" panose="020B0604020202020204" pitchFamily="34" charset="0"/>
              <a:buChar char="•"/>
              <a:defRPr sz="2200">
                <a:solidFill>
                  <a:srgbClr val="000000"/>
                </a:solidFill>
                <a:latin typeface="Verdana"/>
                <a:ea typeface="Verdana"/>
                <a:cs typeface="Verdana"/>
                <a:sym typeface="Verdana"/>
              </a:defRPr>
            </a:pPr>
            <a:r>
              <a:rPr sz="2200" dirty="0">
                <a:latin typeface="Helvetica" panose="020B0604020202020204" pitchFamily="34" charset="0"/>
                <a:ea typeface="Verdana" panose="020B0604030504040204" pitchFamily="34" charset="0"/>
                <a:cs typeface="Helvetica" panose="020B0604020202020204" pitchFamily="34" charset="0"/>
                <a:sym typeface="Verdana"/>
              </a:rPr>
              <a:t>Policies: How can credit</a:t>
            </a:r>
            <a:r>
              <a:rPr lang="en-US" sz="2200" dirty="0">
                <a:latin typeface="Helvetica" panose="020B0604020202020204" pitchFamily="34" charset="0"/>
                <a:ea typeface="Verdana" panose="020B0604030504040204" pitchFamily="34" charset="0"/>
                <a:cs typeface="Helvetica" panose="020B0604020202020204" pitchFamily="34" charset="0"/>
                <a:sym typeface="Verdana"/>
              </a:rPr>
              <a:t> transfer</a:t>
            </a:r>
            <a:r>
              <a:rPr sz="2200" dirty="0">
                <a:latin typeface="Helvetica" panose="020B0604020202020204" pitchFamily="34" charset="0"/>
                <a:ea typeface="Verdana" panose="020B0604030504040204" pitchFamily="34" charset="0"/>
                <a:cs typeface="Helvetica" panose="020B0604020202020204" pitchFamily="34" charset="0"/>
                <a:sym typeface="Verdana"/>
              </a:rPr>
              <a:t>?</a:t>
            </a:r>
          </a:p>
          <a:p>
            <a:pPr marL="690562" indent="-342900" eaLnBrk="0" fontAlgn="base" hangingPunct="0">
              <a:lnSpc>
                <a:spcPct val="90000"/>
              </a:lnSpc>
              <a:spcBef>
                <a:spcPts val="1600"/>
              </a:spcBef>
              <a:spcAft>
                <a:spcPct val="0"/>
              </a:spcAft>
              <a:buClr>
                <a:srgbClr val="005895"/>
              </a:buClr>
              <a:buSzPct val="120000"/>
              <a:buFont typeface="Arial" panose="020B0604020202020204" pitchFamily="34" charset="0"/>
              <a:buChar char="•"/>
              <a:defRPr sz="2200">
                <a:solidFill>
                  <a:srgbClr val="000000"/>
                </a:solidFill>
                <a:latin typeface="Verdana"/>
                <a:ea typeface="Verdana"/>
                <a:cs typeface="Verdana"/>
                <a:sym typeface="Verdana"/>
              </a:defRPr>
            </a:pPr>
            <a:r>
              <a:rPr sz="2200" dirty="0">
                <a:latin typeface="Helvetica" panose="020B0604020202020204" pitchFamily="34" charset="0"/>
                <a:ea typeface="Verdana" panose="020B0604030504040204" pitchFamily="34" charset="0"/>
                <a:cs typeface="Helvetica" panose="020B0604020202020204" pitchFamily="34" charset="0"/>
                <a:sym typeface="Verdana"/>
              </a:rPr>
              <a:t>Opportunities: What else besides class?</a:t>
            </a:r>
          </a:p>
          <a:p>
            <a:pPr marL="690562" indent="-342900" eaLnBrk="0" fontAlgn="base" hangingPunct="0">
              <a:lnSpc>
                <a:spcPct val="90000"/>
              </a:lnSpc>
              <a:spcBef>
                <a:spcPts val="1600"/>
              </a:spcBef>
              <a:spcAft>
                <a:spcPct val="0"/>
              </a:spcAft>
              <a:buClr>
                <a:srgbClr val="005895"/>
              </a:buClr>
              <a:buSzPct val="120000"/>
              <a:buFont typeface="Arial" panose="020B0604020202020204" pitchFamily="34" charset="0"/>
              <a:buChar char="•"/>
              <a:defRPr sz="2200">
                <a:solidFill>
                  <a:srgbClr val="000000"/>
                </a:solidFill>
                <a:latin typeface="Verdana"/>
                <a:ea typeface="Verdana"/>
                <a:cs typeface="Verdana"/>
                <a:sym typeface="Verdana"/>
              </a:defRPr>
            </a:pPr>
            <a:r>
              <a:rPr sz="2200" dirty="0">
                <a:latin typeface="Helvetica" panose="020B0604020202020204" pitchFamily="34" charset="0"/>
                <a:ea typeface="Verdana" panose="020B0604030504040204" pitchFamily="34" charset="0"/>
                <a:cs typeface="Helvetica" panose="020B0604020202020204" pitchFamily="34" charset="0"/>
                <a:sym typeface="Verdana"/>
              </a:rPr>
              <a:t>Cost: Tuition &amp; fees, aid, </a:t>
            </a:r>
            <a:r>
              <a:rPr sz="2200" dirty="0">
                <a:solidFill>
                  <a:srgbClr val="005895"/>
                </a:solidFill>
                <a:latin typeface="Helvetica" panose="020B0604020202020204" pitchFamily="34" charset="0"/>
                <a:ea typeface="Verdana" panose="020B0604030504040204" pitchFamily="34" charset="0"/>
                <a:cs typeface="Helvetica" panose="020B0604020202020204" pitchFamily="34" charset="0"/>
                <a:sym typeface="Verdana"/>
              </a:rPr>
              <a:t>debt</a:t>
            </a:r>
            <a:r>
              <a:rPr sz="2200" dirty="0">
                <a:latin typeface="Helvetica" panose="020B0604020202020204" pitchFamily="34" charset="0"/>
                <a:ea typeface="Verdana" panose="020B0604030504040204" pitchFamily="34" charset="0"/>
                <a:cs typeface="Helvetica" panose="020B0604020202020204" pitchFamily="34" charset="0"/>
                <a:sym typeface="Verdana"/>
              </a:rPr>
              <a:t>, default, repayment</a:t>
            </a:r>
          </a:p>
          <a:p>
            <a:pPr marL="690562" indent="-342900" eaLnBrk="0" fontAlgn="base" hangingPunct="0">
              <a:lnSpc>
                <a:spcPct val="90000"/>
              </a:lnSpc>
              <a:spcBef>
                <a:spcPts val="1600"/>
              </a:spcBef>
              <a:spcAft>
                <a:spcPct val="0"/>
              </a:spcAft>
              <a:buClr>
                <a:srgbClr val="005895"/>
              </a:buClr>
              <a:buSzPct val="120000"/>
              <a:buFont typeface="Arial" panose="020B0604020202020204" pitchFamily="34" charset="0"/>
              <a:buChar char="•"/>
              <a:defRPr sz="2200">
                <a:solidFill>
                  <a:srgbClr val="000000"/>
                </a:solidFill>
                <a:latin typeface="Verdana"/>
                <a:ea typeface="Verdana"/>
                <a:cs typeface="Verdana"/>
                <a:sym typeface="Verdana"/>
              </a:defRPr>
            </a:pPr>
            <a:r>
              <a:rPr sz="2200" dirty="0">
                <a:solidFill>
                  <a:srgbClr val="005895"/>
                </a:solidFill>
                <a:latin typeface="Helvetica" panose="020B0604020202020204" pitchFamily="34" charset="0"/>
                <a:ea typeface="Verdana" panose="020B0604030504040204" pitchFamily="34" charset="0"/>
                <a:cs typeface="Helvetica" panose="020B0604020202020204" pitchFamily="34" charset="0"/>
                <a:sym typeface="Verdana"/>
              </a:rPr>
              <a:t>Results</a:t>
            </a:r>
            <a:r>
              <a:rPr sz="2200" dirty="0">
                <a:latin typeface="Helvetica" panose="020B0604020202020204" pitchFamily="34" charset="0"/>
                <a:ea typeface="Verdana" panose="020B0604030504040204" pitchFamily="34" charset="0"/>
                <a:cs typeface="Helvetica" panose="020B0604020202020204" pitchFamily="34" charset="0"/>
                <a:sym typeface="Verdana"/>
              </a:rPr>
              <a:t>: What do graduates do? [How] are they successful?</a:t>
            </a:r>
          </a:p>
        </p:txBody>
      </p:sp>
    </p:spTree>
    <p:extLst>
      <p:ext uri="{BB962C8B-B14F-4D97-AF65-F5344CB8AC3E}">
        <p14:creationId xmlns:p14="http://schemas.microsoft.com/office/powerpoint/2010/main" val="1382792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623" y="0"/>
            <a:ext cx="10515600" cy="1325563"/>
          </a:xfrm>
        </p:spPr>
        <p:txBody>
          <a:bodyPr>
            <a:normAutofit/>
          </a:bodyPr>
          <a:lstStyle/>
          <a:p>
            <a:r>
              <a:rPr lang="en-US" sz="3000" dirty="0"/>
              <a:t>More about disclosing “results”</a:t>
            </a:r>
          </a:p>
        </p:txBody>
      </p:sp>
      <p:sp>
        <p:nvSpPr>
          <p:cNvPr id="4" name="Slide Number Placeholder 3"/>
          <p:cNvSpPr>
            <a:spLocks noGrp="1"/>
          </p:cNvSpPr>
          <p:nvPr>
            <p:ph type="sldNum" sz="quarter" idx="12"/>
          </p:nvPr>
        </p:nvSpPr>
        <p:spPr/>
        <p:txBody>
          <a:bodyPr/>
          <a:lstStyle/>
          <a:p>
            <a:fld id="{70C5FF30-07EE-5847-AAA9-A367C1F45818}" type="slidenum">
              <a:rPr lang="en-US" smtClean="0"/>
              <a:pPr/>
              <a:t>13</a:t>
            </a:fld>
            <a:endParaRPr lang="en-US" dirty="0"/>
          </a:p>
        </p:txBody>
      </p:sp>
      <p:sp>
        <p:nvSpPr>
          <p:cNvPr id="7" name="Shape 370">
            <a:extLst>
              <a:ext uri="{FF2B5EF4-FFF2-40B4-BE49-F238E27FC236}">
                <a16:creationId xmlns:a16="http://schemas.microsoft.com/office/drawing/2014/main" id="{18D71C66-8B21-4B74-8A48-7E115ACCDE89}"/>
              </a:ext>
            </a:extLst>
          </p:cNvPr>
          <p:cNvSpPr/>
          <p:nvPr/>
        </p:nvSpPr>
        <p:spPr>
          <a:xfrm>
            <a:off x="247649" y="1066800"/>
            <a:ext cx="9978701" cy="4693593"/>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280988">
              <a:spcBef>
                <a:spcPts val="900"/>
              </a:spcBef>
              <a:spcAft>
                <a:spcPts val="1200"/>
              </a:spcAft>
              <a:tabLst>
                <a:tab pos="280988" algn="l"/>
              </a:tabLst>
              <a:defRPr sz="2000">
                <a:solidFill>
                  <a:srgbClr val="800000"/>
                </a:solidFill>
                <a:latin typeface="Verdana"/>
                <a:ea typeface="Verdana"/>
                <a:cs typeface="Verdana"/>
                <a:sym typeface="Verdana"/>
              </a:defRPr>
            </a:pPr>
            <a:r>
              <a:rPr lang="en-US" sz="2200" dirty="0">
                <a:solidFill>
                  <a:srgbClr val="005895"/>
                </a:solidFill>
                <a:latin typeface="Helvetica" panose="020B0604020202020204" pitchFamily="34" charset="0"/>
                <a:cs typeface="Helvetica" panose="020B0604020202020204" pitchFamily="34" charset="0"/>
              </a:rPr>
              <a:t>9</a:t>
            </a:r>
            <a:r>
              <a:rPr sz="2200" dirty="0">
                <a:solidFill>
                  <a:srgbClr val="005895"/>
                </a:solidFill>
                <a:latin typeface="Helvetica" panose="020B0604020202020204" pitchFamily="34" charset="0"/>
                <a:cs typeface="Helvetica" panose="020B0604020202020204" pitchFamily="34" charset="0"/>
              </a:rPr>
              <a:t>.</a:t>
            </a:r>
            <a:r>
              <a:rPr lang="en-US" sz="2200" dirty="0">
                <a:solidFill>
                  <a:srgbClr val="005895"/>
                </a:solidFill>
                <a:latin typeface="Helvetica" panose="020B0604020202020204" pitchFamily="34" charset="0"/>
                <a:cs typeface="Helvetica" panose="020B0604020202020204" pitchFamily="34" charset="0"/>
              </a:rPr>
              <a:t>1</a:t>
            </a:r>
            <a:r>
              <a:rPr sz="2200" dirty="0">
                <a:solidFill>
                  <a:srgbClr val="005895"/>
                </a:solidFill>
                <a:latin typeface="Helvetica" panose="020B0604020202020204" pitchFamily="34" charset="0"/>
                <a:cs typeface="Helvetica" panose="020B0604020202020204" pitchFamily="34" charset="0"/>
              </a:rPr>
              <a:t>6  </a:t>
            </a:r>
            <a:r>
              <a:rPr sz="2200" dirty="0">
                <a:solidFill>
                  <a:srgbClr val="000000"/>
                </a:solidFill>
                <a:latin typeface="Helvetica" panose="020B0604020202020204" pitchFamily="34" charset="0"/>
                <a:cs typeface="Helvetica" panose="020B0604020202020204" pitchFamily="34" charset="0"/>
              </a:rPr>
              <a:t>The institution </a:t>
            </a:r>
            <a:r>
              <a:rPr lang="en-US" sz="2200" dirty="0">
                <a:solidFill>
                  <a:srgbClr val="000000"/>
                </a:solidFill>
                <a:latin typeface="Helvetica" panose="020B0604020202020204" pitchFamily="34" charset="0"/>
                <a:cs typeface="Helvetica" panose="020B0604020202020204" pitchFamily="34" charset="0"/>
              </a:rPr>
              <a:t>has readily available</a:t>
            </a:r>
            <a:r>
              <a:rPr sz="2200" dirty="0">
                <a:solidFill>
                  <a:srgbClr val="000000"/>
                </a:solidFill>
                <a:latin typeface="Helvetica" panose="020B0604020202020204" pitchFamily="34" charset="0"/>
                <a:cs typeface="Helvetica" panose="020B0604020202020204" pitchFamily="34" charset="0"/>
              </a:rPr>
              <a:t> </a:t>
            </a:r>
            <a:r>
              <a:rPr lang="en-US" sz="2200" dirty="0">
                <a:solidFill>
                  <a:srgbClr val="005895"/>
                </a:solidFill>
                <a:latin typeface="Helvetica" panose="020B0604020202020204" pitchFamily="34" charset="0"/>
                <a:cs typeface="Helvetica" panose="020B0604020202020204" pitchFamily="34" charset="0"/>
              </a:rPr>
              <a:t>valid documentation </a:t>
            </a:r>
            <a:r>
              <a:rPr sz="2200" dirty="0">
                <a:solidFill>
                  <a:srgbClr val="000000"/>
                </a:solidFill>
                <a:latin typeface="Helvetica" panose="020B0604020202020204" pitchFamily="34" charset="0"/>
                <a:cs typeface="Helvetica" panose="020B0604020202020204" pitchFamily="34" charset="0"/>
              </a:rPr>
              <a:t>[</a:t>
            </a:r>
            <a:r>
              <a:rPr lang="en-US" sz="2200" dirty="0">
                <a:solidFill>
                  <a:srgbClr val="000000"/>
                </a:solidFill>
                <a:latin typeface="Helvetica" panose="020B0604020202020204" pitchFamily="34" charset="0"/>
                <a:cs typeface="Helvetica" panose="020B0604020202020204" pitchFamily="34" charset="0"/>
              </a:rPr>
              <a:t>for any statements and promises regarding such matters as program excellence, learning outcomes, success in placement, and achievements of graduates or faculty.</a:t>
            </a:r>
            <a:endParaRPr sz="2200" dirty="0">
              <a:solidFill>
                <a:srgbClr val="000000"/>
              </a:solidFill>
              <a:latin typeface="Helvetica" panose="020B0604020202020204" pitchFamily="34" charset="0"/>
              <a:cs typeface="Helvetica" panose="020B0604020202020204" pitchFamily="34" charset="0"/>
            </a:endParaRPr>
          </a:p>
          <a:p>
            <a:pPr marL="280988">
              <a:spcBef>
                <a:spcPts val="900"/>
              </a:spcBef>
              <a:spcAft>
                <a:spcPts val="1200"/>
              </a:spcAft>
              <a:tabLst>
                <a:tab pos="280988" algn="l"/>
              </a:tabLst>
              <a:defRPr sz="2000">
                <a:solidFill>
                  <a:srgbClr val="800000"/>
                </a:solidFill>
                <a:latin typeface="Verdana"/>
                <a:ea typeface="Verdana"/>
                <a:cs typeface="Verdana"/>
                <a:sym typeface="Verdana"/>
              </a:defRPr>
            </a:pPr>
            <a:r>
              <a:rPr lang="en-US" sz="2200" dirty="0">
                <a:solidFill>
                  <a:srgbClr val="005895"/>
                </a:solidFill>
                <a:latin typeface="Helvetica" panose="020B0604020202020204" pitchFamily="34" charset="0"/>
                <a:cs typeface="Helvetica" panose="020B0604020202020204" pitchFamily="34" charset="0"/>
              </a:rPr>
              <a:t>9.24</a:t>
            </a:r>
            <a:r>
              <a:rPr sz="2200" b="1" dirty="0">
                <a:solidFill>
                  <a:srgbClr val="000000"/>
                </a:solidFill>
                <a:latin typeface="Helvetica" panose="020B0604020202020204" pitchFamily="34" charset="0"/>
                <a:cs typeface="Helvetica" panose="020B0604020202020204" pitchFamily="34" charset="0"/>
              </a:rPr>
              <a:t>  </a:t>
            </a:r>
            <a:r>
              <a:rPr sz="2200" dirty="0">
                <a:solidFill>
                  <a:srgbClr val="000000"/>
                </a:solidFill>
                <a:latin typeface="Helvetica" panose="020B0604020202020204" pitchFamily="34" charset="0"/>
                <a:cs typeface="Helvetica" panose="020B0604020202020204" pitchFamily="34" charset="0"/>
              </a:rPr>
              <a:t>The institution </a:t>
            </a:r>
            <a:r>
              <a:rPr lang="en-US" sz="2200" dirty="0">
                <a:solidFill>
                  <a:srgbClr val="000000"/>
                </a:solidFill>
                <a:latin typeface="Helvetica" panose="020B0604020202020204" pitchFamily="34" charset="0"/>
                <a:cs typeface="Helvetica" panose="020B0604020202020204" pitchFamily="34" charset="0"/>
              </a:rPr>
              <a:t>publishes statements of its goals for students’ education and success of students in achieving those goals.  Information on student success </a:t>
            </a:r>
            <a:r>
              <a:rPr lang="en-US" sz="2200" dirty="0">
                <a:solidFill>
                  <a:srgbClr val="005895"/>
                </a:solidFill>
                <a:latin typeface="Helvetica" panose="020B0604020202020204" pitchFamily="34" charset="0"/>
                <a:cs typeface="Helvetica" panose="020B0604020202020204" pitchFamily="34" charset="0"/>
              </a:rPr>
              <a:t>includes rates of retention and graduation </a:t>
            </a:r>
            <a:r>
              <a:rPr sz="2200" dirty="0">
                <a:solidFill>
                  <a:srgbClr val="005895"/>
                </a:solidFill>
                <a:latin typeface="Helvetica" panose="020B0604020202020204" pitchFamily="34" charset="0"/>
                <a:cs typeface="Helvetica" panose="020B0604020202020204" pitchFamily="34" charset="0"/>
              </a:rPr>
              <a:t>and other </a:t>
            </a:r>
            <a:r>
              <a:rPr lang="en-US" sz="2200" dirty="0">
                <a:solidFill>
                  <a:srgbClr val="005895"/>
                </a:solidFill>
                <a:latin typeface="Helvetica" panose="020B0604020202020204" pitchFamily="34" charset="0"/>
                <a:cs typeface="Helvetica" panose="020B0604020202020204" pitchFamily="34" charset="0"/>
              </a:rPr>
              <a:t>measures of student success </a:t>
            </a:r>
            <a:r>
              <a:rPr sz="2200" dirty="0">
                <a:solidFill>
                  <a:srgbClr val="005895"/>
                </a:solidFill>
                <a:latin typeface="Helvetica" panose="020B0604020202020204" pitchFamily="34" charset="0"/>
                <a:cs typeface="Helvetica" panose="020B0604020202020204" pitchFamily="34" charset="0"/>
              </a:rPr>
              <a:t>appropriate to </a:t>
            </a:r>
            <a:r>
              <a:rPr lang="en-US" sz="2200" dirty="0">
                <a:solidFill>
                  <a:srgbClr val="005895"/>
                </a:solidFill>
                <a:latin typeface="Helvetica" panose="020B0604020202020204" pitchFamily="34" charset="0"/>
                <a:cs typeface="Helvetica" panose="020B0604020202020204" pitchFamily="34" charset="0"/>
              </a:rPr>
              <a:t>institutional</a:t>
            </a:r>
            <a:r>
              <a:rPr sz="2200" dirty="0">
                <a:solidFill>
                  <a:srgbClr val="005895"/>
                </a:solidFill>
                <a:latin typeface="Helvetica" panose="020B0604020202020204" pitchFamily="34" charset="0"/>
                <a:cs typeface="Helvetica" panose="020B0604020202020204" pitchFamily="34" charset="0"/>
              </a:rPr>
              <a:t> missio</a:t>
            </a:r>
            <a:r>
              <a:rPr lang="en-US" sz="2200" dirty="0">
                <a:solidFill>
                  <a:srgbClr val="005895"/>
                </a:solidFill>
                <a:latin typeface="Helvetica" panose="020B0604020202020204" pitchFamily="34" charset="0"/>
                <a:cs typeface="Helvetica" panose="020B0604020202020204" pitchFamily="34" charset="0"/>
              </a:rPr>
              <a:t>n.</a:t>
            </a:r>
            <a:r>
              <a:rPr sz="2200" dirty="0">
                <a:solidFill>
                  <a:srgbClr val="005895"/>
                </a:solidFill>
                <a:latin typeface="Helvetica" panose="020B0604020202020204" pitchFamily="34" charset="0"/>
                <a:cs typeface="Helvetica" panose="020B0604020202020204" pitchFamily="34" charset="0"/>
              </a:rPr>
              <a:t> </a:t>
            </a:r>
            <a:r>
              <a:rPr sz="2200" dirty="0">
                <a:solidFill>
                  <a:srgbClr val="000000"/>
                </a:solidFill>
                <a:latin typeface="Helvetica" panose="020B0604020202020204" pitchFamily="34" charset="0"/>
                <a:cs typeface="Helvetica" panose="020B0604020202020204" pitchFamily="34" charset="0"/>
              </a:rPr>
              <a:t>I</a:t>
            </a:r>
            <a:r>
              <a:rPr lang="en-US" sz="2200" dirty="0">
                <a:solidFill>
                  <a:srgbClr val="000000"/>
                </a:solidFill>
                <a:latin typeface="Helvetica" panose="020B0604020202020204" pitchFamily="34" charset="0"/>
                <a:cs typeface="Helvetica" panose="020B0604020202020204" pitchFamily="34" charset="0"/>
              </a:rPr>
              <a:t>f applicable, recent i</a:t>
            </a:r>
            <a:r>
              <a:rPr sz="2200" dirty="0">
                <a:solidFill>
                  <a:srgbClr val="000000"/>
                </a:solidFill>
                <a:latin typeface="Helvetica" panose="020B0604020202020204" pitchFamily="34" charset="0"/>
                <a:cs typeface="Helvetica" panose="020B0604020202020204" pitchFamily="34" charset="0"/>
              </a:rPr>
              <a:t>nformation </a:t>
            </a:r>
            <a:r>
              <a:rPr lang="en-US" sz="2200" dirty="0">
                <a:solidFill>
                  <a:srgbClr val="005895"/>
                </a:solidFill>
                <a:latin typeface="Helvetica" panose="020B0604020202020204" pitchFamily="34" charset="0"/>
                <a:cs typeface="Helvetica" panose="020B0604020202020204" pitchFamily="34" charset="0"/>
              </a:rPr>
              <a:t>on</a:t>
            </a:r>
            <a:r>
              <a:rPr sz="2200" dirty="0">
                <a:solidFill>
                  <a:srgbClr val="005895"/>
                </a:solidFill>
                <a:latin typeface="Helvetica" panose="020B0604020202020204" pitchFamily="34" charset="0"/>
                <a:cs typeface="Helvetica" panose="020B0604020202020204" pitchFamily="34" charset="0"/>
              </a:rPr>
              <a:t> </a:t>
            </a:r>
            <a:r>
              <a:rPr lang="en-US" sz="2200" dirty="0">
                <a:solidFill>
                  <a:srgbClr val="005895"/>
                </a:solidFill>
                <a:latin typeface="Helvetica" panose="020B0604020202020204" pitchFamily="34" charset="0"/>
                <a:cs typeface="Helvetica" panose="020B0604020202020204" pitchFamily="34" charset="0"/>
              </a:rPr>
              <a:t>passage rates for licensure examinations </a:t>
            </a:r>
            <a:r>
              <a:rPr sz="2200" dirty="0">
                <a:solidFill>
                  <a:srgbClr val="000000"/>
                </a:solidFill>
                <a:latin typeface="Helvetica" panose="020B0604020202020204" pitchFamily="34" charset="0"/>
                <a:cs typeface="Helvetica" panose="020B0604020202020204" pitchFamily="34" charset="0"/>
              </a:rPr>
              <a:t>is </a:t>
            </a:r>
            <a:r>
              <a:rPr lang="en-US" sz="2200" dirty="0">
                <a:solidFill>
                  <a:srgbClr val="000000"/>
                </a:solidFill>
                <a:latin typeface="Helvetica" panose="020B0604020202020204" pitchFamily="34" charset="0"/>
                <a:cs typeface="Helvetica" panose="020B0604020202020204" pitchFamily="34" charset="0"/>
              </a:rPr>
              <a:t>also published</a:t>
            </a:r>
            <a:r>
              <a:rPr sz="2200" dirty="0">
                <a:solidFill>
                  <a:srgbClr val="000000"/>
                </a:solidFill>
                <a:latin typeface="Helvetica" panose="020B0604020202020204" pitchFamily="34" charset="0"/>
                <a:cs typeface="Helvetica" panose="020B0604020202020204" pitchFamily="34" charset="0"/>
              </a:rPr>
              <a:t>.</a:t>
            </a:r>
          </a:p>
          <a:p>
            <a:pPr marL="280988">
              <a:spcBef>
                <a:spcPts val="900"/>
              </a:spcBef>
              <a:tabLst>
                <a:tab pos="280988" algn="l"/>
              </a:tabLst>
              <a:defRPr sz="2000">
                <a:solidFill>
                  <a:srgbClr val="800000"/>
                </a:solidFill>
                <a:latin typeface="Verdana"/>
                <a:ea typeface="Verdana"/>
                <a:cs typeface="Verdana"/>
                <a:sym typeface="Verdana"/>
              </a:defRPr>
            </a:pPr>
            <a:r>
              <a:rPr lang="en-US" sz="2200" dirty="0">
                <a:solidFill>
                  <a:srgbClr val="000000"/>
                </a:solidFill>
                <a:latin typeface="Helvetica" panose="020B0604020202020204" pitchFamily="34" charset="0"/>
                <a:cs typeface="Helvetica" panose="020B0604020202020204" pitchFamily="34" charset="0"/>
              </a:rPr>
              <a:t>9.25</a:t>
            </a:r>
            <a:r>
              <a:rPr sz="2200" b="1" dirty="0">
                <a:solidFill>
                  <a:srgbClr val="000000"/>
                </a:solidFill>
                <a:latin typeface="Helvetica" panose="020B0604020202020204" pitchFamily="34" charset="0"/>
                <a:cs typeface="Helvetica" panose="020B0604020202020204" pitchFamily="34" charset="0"/>
              </a:rPr>
              <a:t>  </a:t>
            </a:r>
            <a:r>
              <a:rPr sz="2200" dirty="0">
                <a:solidFill>
                  <a:srgbClr val="000000"/>
                </a:solidFill>
                <a:latin typeface="Helvetica" panose="020B0604020202020204" pitchFamily="34" charset="0"/>
                <a:cs typeface="Helvetica" panose="020B0604020202020204" pitchFamily="34" charset="0"/>
              </a:rPr>
              <a:t>The </a:t>
            </a:r>
            <a:r>
              <a:rPr lang="en-US" sz="2200" dirty="0">
                <a:solidFill>
                  <a:srgbClr val="005895"/>
                </a:solidFill>
                <a:latin typeface="Helvetica" panose="020B0604020202020204" pitchFamily="34" charset="0"/>
                <a:cs typeface="Helvetica" panose="020B0604020202020204" pitchFamily="34" charset="0"/>
              </a:rPr>
              <a:t>expected amount of student debt upon graduation and the institution’s cohort default and loan repayment rates </a:t>
            </a:r>
            <a:r>
              <a:rPr lang="en-US" sz="2200" dirty="0">
                <a:solidFill>
                  <a:srgbClr val="000000"/>
                </a:solidFill>
                <a:latin typeface="Helvetica" panose="020B0604020202020204" pitchFamily="34" charset="0"/>
                <a:cs typeface="Helvetica" panose="020B0604020202020204" pitchFamily="34" charset="0"/>
              </a:rPr>
              <a:t>are published to help students and prospective students make informed decisions</a:t>
            </a:r>
            <a:r>
              <a:rPr sz="2200" dirty="0">
                <a:solidFill>
                  <a:srgbClr val="000000"/>
                </a:solidFill>
                <a:latin typeface="Helvetica" panose="020B0604020202020204" pitchFamily="34" charset="0"/>
                <a:cs typeface="Helvetica" panose="020B0604020202020204" pitchFamily="34" charset="0"/>
              </a:rPr>
              <a:t>.</a:t>
            </a:r>
          </a:p>
        </p:txBody>
      </p:sp>
    </p:spTree>
    <p:extLst>
      <p:ext uri="{BB962C8B-B14F-4D97-AF65-F5344CB8AC3E}">
        <p14:creationId xmlns:p14="http://schemas.microsoft.com/office/powerpoint/2010/main" val="3684236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Student Success on the Annual Report</a:t>
            </a:r>
          </a:p>
        </p:txBody>
      </p:sp>
      <p:sp>
        <p:nvSpPr>
          <p:cNvPr id="4" name="Slide Number Placeholder 3"/>
          <p:cNvSpPr>
            <a:spLocks noGrp="1"/>
          </p:cNvSpPr>
          <p:nvPr>
            <p:ph type="sldNum" sz="quarter" idx="12"/>
          </p:nvPr>
        </p:nvSpPr>
        <p:spPr/>
        <p:txBody>
          <a:bodyPr/>
          <a:lstStyle/>
          <a:p>
            <a:fld id="{70C5FF30-07EE-5847-AAA9-A367C1F45818}" type="slidenum">
              <a:rPr lang="en-US" smtClean="0"/>
              <a:pPr/>
              <a:t>14</a:t>
            </a:fld>
            <a:endParaRPr lang="en-US" dirty="0"/>
          </a:p>
        </p:txBody>
      </p:sp>
      <p:sp>
        <p:nvSpPr>
          <p:cNvPr id="7" name="Shape 370">
            <a:extLst>
              <a:ext uri="{FF2B5EF4-FFF2-40B4-BE49-F238E27FC236}">
                <a16:creationId xmlns:a16="http://schemas.microsoft.com/office/drawing/2014/main" id="{094D3C10-E9F1-4819-A4BB-500A9D7EAC0B}"/>
              </a:ext>
            </a:extLst>
          </p:cNvPr>
          <p:cNvSpPr/>
          <p:nvPr/>
        </p:nvSpPr>
        <p:spPr>
          <a:xfrm>
            <a:off x="0" y="1043875"/>
            <a:ext cx="10295942" cy="528606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280988">
              <a:spcBef>
                <a:spcPts val="900"/>
              </a:spcBef>
              <a:spcAft>
                <a:spcPts val="1200"/>
              </a:spcAft>
              <a:tabLst>
                <a:tab pos="280988" algn="l"/>
              </a:tabLst>
              <a:defRPr sz="2000">
                <a:solidFill>
                  <a:srgbClr val="800000"/>
                </a:solidFill>
                <a:latin typeface="Verdana"/>
                <a:ea typeface="Verdana"/>
                <a:cs typeface="Verdana"/>
                <a:sym typeface="Verdana"/>
              </a:defRPr>
            </a:pPr>
            <a:r>
              <a:rPr lang="en-US" sz="3000" dirty="0">
                <a:solidFill>
                  <a:srgbClr val="000000"/>
                </a:solidFill>
                <a:latin typeface="Helvetica" panose="020B0604020202020204" pitchFamily="34" charset="0"/>
                <a:cs typeface="Helvetica" panose="020B0604020202020204" pitchFamily="34" charset="0"/>
              </a:rPr>
              <a:t>URLs of the principal websites where the institution provides the public with information about student achievement and success</a:t>
            </a:r>
          </a:p>
          <a:p>
            <a:pPr marL="280988">
              <a:spcBef>
                <a:spcPts val="900"/>
              </a:spcBef>
              <a:spcAft>
                <a:spcPts val="1200"/>
              </a:spcAft>
              <a:tabLst>
                <a:tab pos="280988" algn="l"/>
              </a:tabLst>
              <a:defRPr sz="2000">
                <a:solidFill>
                  <a:srgbClr val="800000"/>
                </a:solidFill>
                <a:latin typeface="Verdana"/>
                <a:ea typeface="Verdana"/>
                <a:cs typeface="Verdana"/>
                <a:sym typeface="Verdana"/>
              </a:defRPr>
            </a:pPr>
            <a:r>
              <a:rPr lang="en-US" sz="3000" b="1" dirty="0">
                <a:solidFill>
                  <a:srgbClr val="005895"/>
                </a:solidFill>
                <a:latin typeface="Helvetica" panose="020B0604020202020204" pitchFamily="34" charset="0"/>
                <a:cs typeface="Helvetica" panose="020B0604020202020204" pitchFamily="34" charset="0"/>
              </a:rPr>
              <a:t>An interesting exercise:</a:t>
            </a:r>
          </a:p>
          <a:p>
            <a:pPr marL="280988">
              <a:spcBef>
                <a:spcPts val="900"/>
              </a:spcBef>
              <a:spcAft>
                <a:spcPts val="1200"/>
              </a:spcAft>
              <a:tabLst>
                <a:tab pos="280988" algn="l"/>
              </a:tabLst>
              <a:defRPr sz="2000">
                <a:solidFill>
                  <a:srgbClr val="800000"/>
                </a:solidFill>
                <a:latin typeface="Verdana"/>
                <a:ea typeface="Verdana"/>
                <a:cs typeface="Verdana"/>
                <a:sym typeface="Verdana"/>
              </a:defRPr>
            </a:pPr>
            <a:r>
              <a:rPr lang="en-US" sz="3000" dirty="0">
                <a:solidFill>
                  <a:srgbClr val="000000"/>
                </a:solidFill>
                <a:latin typeface="Helvetica" panose="020B0604020202020204" pitchFamily="34" charset="0"/>
                <a:cs typeface="Helvetica" panose="020B0604020202020204" pitchFamily="34" charset="0"/>
              </a:rPr>
              <a:t>Go to your institution’s website and search for:</a:t>
            </a:r>
          </a:p>
          <a:p>
            <a:pPr marL="280988">
              <a:spcBef>
                <a:spcPts val="900"/>
              </a:spcBef>
              <a:tabLst>
                <a:tab pos="280988" algn="l"/>
              </a:tabLst>
              <a:defRPr sz="2000">
                <a:solidFill>
                  <a:srgbClr val="800000"/>
                </a:solidFill>
                <a:latin typeface="Verdana"/>
                <a:ea typeface="Verdana"/>
                <a:cs typeface="Verdana"/>
                <a:sym typeface="Verdana"/>
              </a:defRPr>
            </a:pPr>
            <a:r>
              <a:rPr lang="en-US" sz="3000" dirty="0">
                <a:solidFill>
                  <a:srgbClr val="005895"/>
                </a:solidFill>
                <a:latin typeface="Helvetica" panose="020B0604020202020204" pitchFamily="34" charset="0"/>
                <a:cs typeface="Helvetica" panose="020B0604020202020204" pitchFamily="34" charset="0"/>
              </a:rPr>
              <a:t>Retention rates	Graduation rates</a:t>
            </a:r>
          </a:p>
          <a:p>
            <a:pPr marL="280988">
              <a:spcAft>
                <a:spcPts val="1800"/>
              </a:spcAft>
              <a:tabLst>
                <a:tab pos="280988" algn="l"/>
              </a:tabLst>
              <a:defRPr sz="2000">
                <a:solidFill>
                  <a:srgbClr val="800000"/>
                </a:solidFill>
                <a:latin typeface="Verdana"/>
                <a:ea typeface="Verdana"/>
                <a:cs typeface="Verdana"/>
                <a:sym typeface="Verdana"/>
              </a:defRPr>
            </a:pPr>
            <a:r>
              <a:rPr lang="en-US" sz="3000" dirty="0">
                <a:solidFill>
                  <a:srgbClr val="005895"/>
                </a:solidFill>
                <a:latin typeface="Helvetica" panose="020B0604020202020204" pitchFamily="34" charset="0"/>
                <a:cs typeface="Helvetica" panose="020B0604020202020204" pitchFamily="34" charset="0"/>
              </a:rPr>
              <a:t>Default rates		Outcomes</a:t>
            </a:r>
          </a:p>
          <a:p>
            <a:pPr marL="280988">
              <a:tabLst>
                <a:tab pos="280988" algn="l"/>
              </a:tabLst>
              <a:defRPr sz="2000">
                <a:solidFill>
                  <a:srgbClr val="800000"/>
                </a:solidFill>
                <a:latin typeface="Verdana"/>
                <a:ea typeface="Verdana"/>
                <a:cs typeface="Verdana"/>
                <a:sym typeface="Verdana"/>
              </a:defRPr>
            </a:pPr>
            <a:r>
              <a:rPr lang="en-US" sz="3000" dirty="0">
                <a:solidFill>
                  <a:srgbClr val="000000"/>
                </a:solidFill>
                <a:latin typeface="Helvetica" panose="020B0604020202020204" pitchFamily="34" charset="0"/>
                <a:cs typeface="Helvetica" panose="020B0604020202020204" pitchFamily="34" charset="0"/>
              </a:rPr>
              <a:t>How many clicks?  Is there a “story”?  </a:t>
            </a:r>
          </a:p>
          <a:p>
            <a:pPr marL="280988">
              <a:spcAft>
                <a:spcPts val="1200"/>
              </a:spcAft>
              <a:tabLst>
                <a:tab pos="280988" algn="l"/>
              </a:tabLst>
              <a:defRPr sz="2000">
                <a:solidFill>
                  <a:srgbClr val="800000"/>
                </a:solidFill>
                <a:latin typeface="Verdana"/>
                <a:ea typeface="Verdana"/>
                <a:cs typeface="Verdana"/>
                <a:sym typeface="Verdana"/>
              </a:defRPr>
            </a:pPr>
            <a:r>
              <a:rPr lang="en-US" sz="3000" dirty="0">
                <a:solidFill>
                  <a:srgbClr val="000000"/>
                </a:solidFill>
                <a:latin typeface="Helvetica" panose="020B0604020202020204" pitchFamily="34" charset="0"/>
                <a:cs typeface="Helvetica" panose="020B0604020202020204" pitchFamily="34" charset="0"/>
              </a:rPr>
              <a:t>Do you understand what you see?	</a:t>
            </a:r>
            <a:endParaRPr sz="3000" dirty="0">
              <a:solidFill>
                <a:srgbClr val="00000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809606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D9414-9F91-42A2-9A2D-A5F7873D2F54}"/>
              </a:ext>
            </a:extLst>
          </p:cNvPr>
          <p:cNvSpPr>
            <a:spLocks noGrp="1"/>
          </p:cNvSpPr>
          <p:nvPr>
            <p:ph type="title"/>
          </p:nvPr>
        </p:nvSpPr>
        <p:spPr/>
        <p:txBody>
          <a:bodyPr>
            <a:normAutofit/>
          </a:bodyPr>
          <a:lstStyle/>
          <a:p>
            <a:r>
              <a:rPr lang="en-US" sz="3200" dirty="0"/>
              <a:t>Three major changes in 2016</a:t>
            </a:r>
          </a:p>
        </p:txBody>
      </p:sp>
      <p:sp>
        <p:nvSpPr>
          <p:cNvPr id="4" name="Slide Number Placeholder 3">
            <a:extLst>
              <a:ext uri="{FF2B5EF4-FFF2-40B4-BE49-F238E27FC236}">
                <a16:creationId xmlns:a16="http://schemas.microsoft.com/office/drawing/2014/main" id="{593E6027-D995-48DA-ABC2-C75714EEBDB5}"/>
              </a:ext>
            </a:extLst>
          </p:cNvPr>
          <p:cNvSpPr>
            <a:spLocks noGrp="1"/>
          </p:cNvSpPr>
          <p:nvPr>
            <p:ph type="sldNum" sz="quarter" idx="12"/>
          </p:nvPr>
        </p:nvSpPr>
        <p:spPr/>
        <p:txBody>
          <a:bodyPr/>
          <a:lstStyle/>
          <a:p>
            <a:fld id="{70C5FF30-07EE-5847-AAA9-A367C1F45818}" type="slidenum">
              <a:rPr lang="en-US" smtClean="0"/>
              <a:pPr/>
              <a:t>15</a:t>
            </a:fld>
            <a:endParaRPr lang="en-US" dirty="0"/>
          </a:p>
        </p:txBody>
      </p:sp>
      <p:sp>
        <p:nvSpPr>
          <p:cNvPr id="5" name="Content Placeholder 4">
            <a:extLst>
              <a:ext uri="{FF2B5EF4-FFF2-40B4-BE49-F238E27FC236}">
                <a16:creationId xmlns:a16="http://schemas.microsoft.com/office/drawing/2014/main" id="{0E9738A7-50EC-4D9B-AD06-33265E373800}"/>
              </a:ext>
            </a:extLst>
          </p:cNvPr>
          <p:cNvSpPr txBox="1">
            <a:spLocks noGrp="1"/>
          </p:cNvSpPr>
          <p:nvPr>
            <p:ph idx="1"/>
          </p:nvPr>
        </p:nvSpPr>
        <p:spPr>
          <a:xfrm>
            <a:off x="302623" y="1273066"/>
            <a:ext cx="9682625" cy="4837735"/>
          </a:xfrm>
          <a:prstGeom prst="rect">
            <a:avLst/>
          </a:prstGeom>
          <a:noFill/>
        </p:spPr>
        <p:txBody>
          <a:bodyPr wrap="square">
            <a:spAutoFit/>
          </a:bodyPr>
          <a:lstStyle/>
          <a:p>
            <a:pPr marL="0" indent="0">
              <a:buNone/>
              <a:defRPr/>
            </a:pPr>
            <a:r>
              <a:rPr lang="en-US" sz="2600" dirty="0">
                <a:solidFill>
                  <a:srgbClr val="005895"/>
                </a:solidFill>
                <a:latin typeface="Helvetica" panose="020B0604020202020204" pitchFamily="34" charset="0"/>
                <a:ea typeface="Verdana" panose="020B0604030504040204" pitchFamily="34" charset="0"/>
                <a:cs typeface="Helvetica" panose="020B0604020202020204" pitchFamily="34" charset="0"/>
              </a:rPr>
              <a:t>3.  Heightened Emphases on Student Success</a:t>
            </a:r>
          </a:p>
          <a:p>
            <a:pPr marL="0" indent="0">
              <a:buNone/>
              <a:defRPr/>
            </a:pPr>
            <a:r>
              <a:rPr lang="en-US" sz="2600" dirty="0">
                <a:solidFill>
                  <a:srgbClr val="005895"/>
                </a:solidFill>
                <a:latin typeface="Helvetica" panose="020B0604020202020204" pitchFamily="34" charset="0"/>
                <a:ea typeface="Verdana" panose="020B0604030504040204" pitchFamily="34" charset="0"/>
                <a:cs typeface="Helvetica" panose="020B0604020202020204" pitchFamily="34" charset="0"/>
              </a:rPr>
              <a:t>     Existing Standards:</a:t>
            </a:r>
          </a:p>
          <a:p>
            <a:pPr marL="457200" lvl="1" indent="0" defTabSz="457200">
              <a:buNone/>
              <a:defRPr/>
            </a:pPr>
            <a:r>
              <a:rPr lang="en-US" sz="2200" dirty="0">
                <a:latin typeface="Helvetica" panose="020B0604020202020204" pitchFamily="34" charset="0"/>
                <a:ea typeface="Verdana" panose="020B0604030504040204" pitchFamily="34" charset="0"/>
                <a:cs typeface="Helvetica" panose="020B0604020202020204" pitchFamily="34" charset="0"/>
              </a:rPr>
              <a:t>Parts of Standards 2 (Planning and Evaluation) and 4 (The Academic Program) focus on </a:t>
            </a:r>
            <a:r>
              <a:rPr lang="en-US" sz="2200" dirty="0">
                <a:solidFill>
                  <a:schemeClr val="accent1">
                    <a:lumMod val="75000"/>
                  </a:schemeClr>
                </a:solidFill>
                <a:latin typeface="Helvetica" panose="020B0604020202020204" pitchFamily="34" charset="0"/>
                <a:ea typeface="Verdana" panose="020B0604030504040204" pitchFamily="34" charset="0"/>
                <a:cs typeface="Helvetica" panose="020B0604020202020204" pitchFamily="34" charset="0"/>
              </a:rPr>
              <a:t>evaluating and improving </a:t>
            </a:r>
            <a:r>
              <a:rPr lang="en-US" sz="2200" dirty="0">
                <a:latin typeface="Helvetica" panose="020B0604020202020204" pitchFamily="34" charset="0"/>
                <a:ea typeface="Verdana" panose="020B0604030504040204" pitchFamily="34" charset="0"/>
                <a:cs typeface="Helvetica" panose="020B0604020202020204" pitchFamily="34" charset="0"/>
              </a:rPr>
              <a:t>student learning and success	</a:t>
            </a:r>
          </a:p>
          <a:p>
            <a:pPr marL="0" indent="0">
              <a:buNone/>
              <a:defRPr/>
            </a:pPr>
            <a:r>
              <a:rPr lang="en-US" sz="2600" dirty="0">
                <a:solidFill>
                  <a:srgbClr val="005895"/>
                </a:solidFill>
                <a:latin typeface="Helvetica" panose="020B0604020202020204" pitchFamily="34" charset="0"/>
                <a:ea typeface="Verdana" panose="020B0604030504040204" pitchFamily="34" charset="0"/>
                <a:cs typeface="Helvetica" panose="020B0604020202020204" pitchFamily="34" charset="0"/>
              </a:rPr>
              <a:t>     New Standard: Educational Effectiveness*:  </a:t>
            </a:r>
          </a:p>
          <a:p>
            <a:pPr marL="457200" indent="-457200">
              <a:buNone/>
              <a:defRPr/>
            </a:pPr>
            <a:r>
              <a:rPr lang="en-US" sz="2400" dirty="0">
                <a:solidFill>
                  <a:srgbClr val="00B0F0"/>
                </a:solidFill>
                <a:latin typeface="Helvetica" panose="020B0604020202020204" pitchFamily="34" charset="0"/>
                <a:ea typeface="Verdana" panose="020B0604030504040204" pitchFamily="34" charset="0"/>
                <a:cs typeface="Helvetica" panose="020B0604020202020204" pitchFamily="34" charset="0"/>
              </a:rPr>
              <a:t>     </a:t>
            </a:r>
            <a:r>
              <a:rPr lang="en-US" sz="2200" dirty="0">
                <a:latin typeface="Helvetica" panose="020B0604020202020204" pitchFamily="34" charset="0"/>
                <a:ea typeface="Verdana" panose="020B0604030504040204" pitchFamily="34" charset="0"/>
                <a:cs typeface="Helvetica" panose="020B0604020202020204" pitchFamily="34" charset="0"/>
              </a:rPr>
              <a:t>Combines parts of Standards 2 (Planning and Evaluation), 4 (The Academic Program), 6 (Students)</a:t>
            </a:r>
          </a:p>
          <a:p>
            <a:pPr marL="457200" indent="0">
              <a:spcBef>
                <a:spcPts val="1800"/>
              </a:spcBef>
              <a:buNone/>
              <a:defRPr/>
            </a:pPr>
            <a:r>
              <a:rPr lang="en-US" sz="2200" dirty="0">
                <a:latin typeface="Helvetica" panose="020B0604020202020204" pitchFamily="34" charset="0"/>
                <a:ea typeface="Verdana" panose="020B0604030504040204" pitchFamily="34" charset="0"/>
                <a:cs typeface="Helvetica" panose="020B0604020202020204" pitchFamily="34" charset="0"/>
              </a:rPr>
              <a:t>More attention to </a:t>
            </a:r>
            <a:r>
              <a:rPr lang="en-US" sz="2200" dirty="0">
                <a:solidFill>
                  <a:srgbClr val="005895"/>
                </a:solidFill>
                <a:latin typeface="Helvetica" panose="020B0604020202020204" pitchFamily="34" charset="0"/>
                <a:ea typeface="Verdana" panose="020B0604030504040204" pitchFamily="34" charset="0"/>
                <a:cs typeface="Helvetica" panose="020B0604020202020204" pitchFamily="34" charset="0"/>
              </a:rPr>
              <a:t>mission-appropriate measures of student success</a:t>
            </a:r>
            <a:r>
              <a:rPr lang="en-US" sz="2200" dirty="0">
                <a:latin typeface="Helvetica" panose="020B0604020202020204" pitchFamily="34" charset="0"/>
                <a:ea typeface="Verdana" panose="020B0604030504040204" pitchFamily="34" charset="0"/>
                <a:cs typeface="Helvetica" panose="020B0604020202020204" pitchFamily="34" charset="0"/>
              </a:rPr>
              <a:t>, including quantitative measures of success (e.g., rates of progression, retention, transfer, graduation; licensure passage rates; employment)</a:t>
            </a:r>
          </a:p>
          <a:p>
            <a:pPr marL="457200" indent="0">
              <a:spcBef>
                <a:spcPts val="0"/>
              </a:spcBef>
              <a:buNone/>
              <a:defRPr/>
            </a:pPr>
            <a:endParaRPr lang="en-US" sz="1600" dirty="0">
              <a:solidFill>
                <a:srgbClr val="005895"/>
              </a:solidFill>
              <a:latin typeface="Helvetica" panose="020B0604020202020204" pitchFamily="34" charset="0"/>
              <a:ea typeface="Verdana" panose="020B0604030504040204" pitchFamily="34" charset="0"/>
              <a:cs typeface="Helvetica" panose="020B0604020202020204" pitchFamily="34" charset="0"/>
            </a:endParaRPr>
          </a:p>
          <a:p>
            <a:pPr marL="457200" indent="0">
              <a:spcBef>
                <a:spcPts val="600"/>
              </a:spcBef>
              <a:spcAft>
                <a:spcPts val="1800"/>
              </a:spcAft>
              <a:buNone/>
              <a:defRPr/>
            </a:pPr>
            <a:r>
              <a:rPr lang="en-US" sz="1600" dirty="0">
                <a:solidFill>
                  <a:srgbClr val="005895"/>
                </a:solidFill>
                <a:latin typeface="Helvetica" panose="020B0604020202020204" pitchFamily="34" charset="0"/>
                <a:ea typeface="Verdana" panose="020B0604030504040204" pitchFamily="34" charset="0"/>
                <a:cs typeface="Helvetica" panose="020B0604020202020204" pitchFamily="34" charset="0"/>
              </a:rPr>
              <a:t>                                                                                 * aka: the “no place to hide” standard</a:t>
            </a:r>
          </a:p>
        </p:txBody>
      </p:sp>
    </p:spTree>
    <p:extLst>
      <p:ext uri="{BB962C8B-B14F-4D97-AF65-F5344CB8AC3E}">
        <p14:creationId xmlns:p14="http://schemas.microsoft.com/office/powerpoint/2010/main" val="3756631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F0520A-AA3D-4C7F-916C-F0F219BE134F}"/>
              </a:ext>
            </a:extLst>
          </p:cNvPr>
          <p:cNvSpPr>
            <a:spLocks noGrp="1"/>
          </p:cNvSpPr>
          <p:nvPr>
            <p:ph type="title"/>
          </p:nvPr>
        </p:nvSpPr>
        <p:spPr/>
        <p:txBody>
          <a:bodyPr/>
          <a:lstStyle/>
          <a:p>
            <a:r>
              <a:rPr lang="en-US" dirty="0"/>
              <a:t>Standard 2: Planning and Evaluation</a:t>
            </a:r>
          </a:p>
        </p:txBody>
      </p:sp>
      <p:sp>
        <p:nvSpPr>
          <p:cNvPr id="4" name="Content Placeholder 3">
            <a:extLst>
              <a:ext uri="{FF2B5EF4-FFF2-40B4-BE49-F238E27FC236}">
                <a16:creationId xmlns:a16="http://schemas.microsoft.com/office/drawing/2014/main" id="{07F2E539-6BD7-49BA-AF77-3D02EA3649A6}"/>
              </a:ext>
            </a:extLst>
          </p:cNvPr>
          <p:cNvSpPr>
            <a:spLocks noGrp="1"/>
          </p:cNvSpPr>
          <p:nvPr>
            <p:ph idx="1"/>
          </p:nvPr>
        </p:nvSpPr>
        <p:spPr>
          <a:xfrm>
            <a:off x="302623" y="1538242"/>
            <a:ext cx="9591185" cy="4351338"/>
          </a:xfrm>
        </p:spPr>
        <p:txBody>
          <a:bodyPr/>
          <a:lstStyle/>
          <a:p>
            <a:pPr marL="0" indent="0">
              <a:buNone/>
            </a:pPr>
            <a:r>
              <a:rPr lang="en-US" dirty="0"/>
              <a:t>The institution undertakes planning and evaluation to accomplish and improve the achievement of its mission and purposes.  It identifies its planning and evaluation priorities and pursues them effectively.  The institution demonstrates its success in strategic, academic, financial, and other resource planning and the </a:t>
            </a:r>
            <a:r>
              <a:rPr lang="en-US" dirty="0">
                <a:solidFill>
                  <a:schemeClr val="accent1">
                    <a:lumMod val="75000"/>
                  </a:schemeClr>
                </a:solidFill>
              </a:rPr>
              <a:t>evaluation of its educational effectiveness.</a:t>
            </a:r>
          </a:p>
        </p:txBody>
      </p:sp>
      <p:sp>
        <p:nvSpPr>
          <p:cNvPr id="2" name="Slide Number Placeholder 1">
            <a:extLst>
              <a:ext uri="{FF2B5EF4-FFF2-40B4-BE49-F238E27FC236}">
                <a16:creationId xmlns:a16="http://schemas.microsoft.com/office/drawing/2014/main" id="{AADA0312-12E3-4456-835D-86338D2B135F}"/>
              </a:ext>
            </a:extLst>
          </p:cNvPr>
          <p:cNvSpPr>
            <a:spLocks noGrp="1"/>
          </p:cNvSpPr>
          <p:nvPr>
            <p:ph type="sldNum" sz="quarter" idx="12"/>
          </p:nvPr>
        </p:nvSpPr>
        <p:spPr/>
        <p:txBody>
          <a:bodyPr/>
          <a:lstStyle/>
          <a:p>
            <a:fld id="{70C5FF30-07EE-5847-AAA9-A367C1F45818}" type="slidenum">
              <a:rPr lang="en-US" smtClean="0"/>
              <a:t>16</a:t>
            </a:fld>
            <a:endParaRPr lang="en-US" dirty="0"/>
          </a:p>
        </p:txBody>
      </p:sp>
    </p:spTree>
    <p:extLst>
      <p:ext uri="{BB962C8B-B14F-4D97-AF65-F5344CB8AC3E}">
        <p14:creationId xmlns:p14="http://schemas.microsoft.com/office/powerpoint/2010/main" val="741088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05B54-C40F-4222-8F25-2E00C92913CC}"/>
              </a:ext>
            </a:extLst>
          </p:cNvPr>
          <p:cNvSpPr>
            <a:spLocks noGrp="1"/>
          </p:cNvSpPr>
          <p:nvPr>
            <p:ph type="title"/>
          </p:nvPr>
        </p:nvSpPr>
        <p:spPr/>
        <p:txBody>
          <a:bodyPr/>
          <a:lstStyle/>
          <a:p>
            <a:r>
              <a:rPr lang="en-US" dirty="0"/>
              <a:t>Standard 2: Measures of Student Success</a:t>
            </a:r>
          </a:p>
        </p:txBody>
      </p:sp>
      <p:sp>
        <p:nvSpPr>
          <p:cNvPr id="3" name="Content Placeholder 2">
            <a:extLst>
              <a:ext uri="{FF2B5EF4-FFF2-40B4-BE49-F238E27FC236}">
                <a16:creationId xmlns:a16="http://schemas.microsoft.com/office/drawing/2014/main" id="{EEB4DD35-97A7-4100-8008-1664C9FAB3A2}"/>
              </a:ext>
            </a:extLst>
          </p:cNvPr>
          <p:cNvSpPr>
            <a:spLocks noGrp="1"/>
          </p:cNvSpPr>
          <p:nvPr>
            <p:ph idx="1"/>
          </p:nvPr>
        </p:nvSpPr>
        <p:spPr>
          <a:xfrm>
            <a:off x="302623" y="1538242"/>
            <a:ext cx="9929513" cy="4351338"/>
          </a:xfrm>
        </p:spPr>
        <p:txBody>
          <a:bodyPr>
            <a:normAutofit/>
          </a:bodyPr>
          <a:lstStyle/>
          <a:p>
            <a:pPr marL="0" indent="0">
              <a:lnSpc>
                <a:spcPts val="2600"/>
              </a:lnSpc>
              <a:spcBef>
                <a:spcPts val="1320"/>
              </a:spcBef>
              <a:spcAft>
                <a:spcPts val="600"/>
              </a:spcAft>
              <a:buNone/>
            </a:pPr>
            <a:r>
              <a:rPr lang="en-US" sz="2200" dirty="0">
                <a:solidFill>
                  <a:schemeClr val="accent1">
                    <a:lumMod val="75000"/>
                  </a:schemeClr>
                </a:solidFill>
              </a:rPr>
              <a:t>2.7</a:t>
            </a:r>
            <a:r>
              <a:rPr lang="en-US" sz="2200" dirty="0"/>
              <a:t> The institution’s principal evaluation focus is the </a:t>
            </a:r>
            <a:r>
              <a:rPr lang="en-US" sz="2200" dirty="0">
                <a:solidFill>
                  <a:schemeClr val="accent1">
                    <a:lumMod val="75000"/>
                  </a:schemeClr>
                </a:solidFill>
              </a:rPr>
              <a:t>quality, integrity, and effectiveness </a:t>
            </a:r>
            <a:r>
              <a:rPr lang="en-US" sz="2200" dirty="0"/>
              <a:t>of its academic programs.  Evaluation endeavors and systematic assessment are demonstrably effective in the </a:t>
            </a:r>
            <a:r>
              <a:rPr lang="en-US" sz="2200" dirty="0">
                <a:solidFill>
                  <a:schemeClr val="accent1">
                    <a:lumMod val="75000"/>
                  </a:schemeClr>
                </a:solidFill>
              </a:rPr>
              <a:t>improvement of academic offerings, student learning, and the student experience</a:t>
            </a:r>
            <a:r>
              <a:rPr lang="en-US" sz="2200" dirty="0"/>
              <a:t>.  Systematic feedback from students, former students, and other relevant constituencies is a demonstrable factor in institutional improvement.</a:t>
            </a:r>
          </a:p>
          <a:p>
            <a:pPr marL="0" indent="0">
              <a:lnSpc>
                <a:spcPts val="2600"/>
              </a:lnSpc>
              <a:spcBef>
                <a:spcPts val="1320"/>
              </a:spcBef>
              <a:spcAft>
                <a:spcPts val="600"/>
              </a:spcAft>
              <a:buNone/>
            </a:pPr>
            <a:r>
              <a:rPr lang="en-US" sz="2200" dirty="0">
                <a:solidFill>
                  <a:schemeClr val="accent1">
                    <a:lumMod val="75000"/>
                  </a:schemeClr>
                </a:solidFill>
              </a:rPr>
              <a:t>2.8</a:t>
            </a:r>
            <a:r>
              <a:rPr lang="en-US" sz="2200" dirty="0"/>
              <a:t> The institution has a demonstrable record of success in </a:t>
            </a:r>
            <a:r>
              <a:rPr lang="en-US" sz="2200" dirty="0">
                <a:solidFill>
                  <a:schemeClr val="accent1">
                    <a:lumMod val="75000"/>
                  </a:schemeClr>
                </a:solidFill>
              </a:rPr>
              <a:t>using the results of its evaluation activities </a:t>
            </a:r>
            <a:r>
              <a:rPr lang="en-US" sz="2200" dirty="0"/>
              <a:t>to inform planning, changes in programs and services, and resource allocation.</a:t>
            </a:r>
          </a:p>
          <a:p>
            <a:pPr marL="0" indent="0">
              <a:buNone/>
            </a:pPr>
            <a:br>
              <a:rPr lang="en-US" dirty="0"/>
            </a:br>
            <a:endParaRPr lang="en-US" dirty="0"/>
          </a:p>
        </p:txBody>
      </p:sp>
      <p:sp>
        <p:nvSpPr>
          <p:cNvPr id="4" name="Slide Number Placeholder 3">
            <a:extLst>
              <a:ext uri="{FF2B5EF4-FFF2-40B4-BE49-F238E27FC236}">
                <a16:creationId xmlns:a16="http://schemas.microsoft.com/office/drawing/2014/main" id="{79A61D52-2906-4250-9D69-2DF47294B560}"/>
              </a:ext>
            </a:extLst>
          </p:cNvPr>
          <p:cNvSpPr>
            <a:spLocks noGrp="1"/>
          </p:cNvSpPr>
          <p:nvPr>
            <p:ph type="sldNum" sz="quarter" idx="12"/>
          </p:nvPr>
        </p:nvSpPr>
        <p:spPr/>
        <p:txBody>
          <a:bodyPr/>
          <a:lstStyle/>
          <a:p>
            <a:fld id="{70C5FF30-07EE-5847-AAA9-A367C1F45818}" type="slidenum">
              <a:rPr lang="en-US" smtClean="0"/>
              <a:pPr/>
              <a:t>17</a:t>
            </a:fld>
            <a:endParaRPr lang="en-US" dirty="0"/>
          </a:p>
        </p:txBody>
      </p:sp>
    </p:spTree>
    <p:extLst>
      <p:ext uri="{BB962C8B-B14F-4D97-AF65-F5344CB8AC3E}">
        <p14:creationId xmlns:p14="http://schemas.microsoft.com/office/powerpoint/2010/main" val="2803765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F0520A-AA3D-4C7F-916C-F0F219BE134F}"/>
              </a:ext>
            </a:extLst>
          </p:cNvPr>
          <p:cNvSpPr>
            <a:spLocks noGrp="1"/>
          </p:cNvSpPr>
          <p:nvPr>
            <p:ph type="title"/>
          </p:nvPr>
        </p:nvSpPr>
        <p:spPr/>
        <p:txBody>
          <a:bodyPr/>
          <a:lstStyle/>
          <a:p>
            <a:r>
              <a:rPr lang="en-US" dirty="0"/>
              <a:t>Standard 4: The Academic Program</a:t>
            </a:r>
          </a:p>
        </p:txBody>
      </p:sp>
      <p:sp>
        <p:nvSpPr>
          <p:cNvPr id="4" name="Content Placeholder 3">
            <a:extLst>
              <a:ext uri="{FF2B5EF4-FFF2-40B4-BE49-F238E27FC236}">
                <a16:creationId xmlns:a16="http://schemas.microsoft.com/office/drawing/2014/main" id="{07F2E539-6BD7-49BA-AF77-3D02EA3649A6}"/>
              </a:ext>
            </a:extLst>
          </p:cNvPr>
          <p:cNvSpPr>
            <a:spLocks noGrp="1"/>
          </p:cNvSpPr>
          <p:nvPr>
            <p:ph idx="1"/>
          </p:nvPr>
        </p:nvSpPr>
        <p:spPr>
          <a:xfrm>
            <a:off x="302623" y="1538242"/>
            <a:ext cx="9591185" cy="4351338"/>
          </a:xfrm>
        </p:spPr>
        <p:txBody>
          <a:bodyPr/>
          <a:lstStyle/>
          <a:p>
            <a:pPr marL="0" indent="0">
              <a:buNone/>
            </a:pPr>
            <a:r>
              <a:rPr lang="en-US" dirty="0"/>
              <a:t>The institution’s academic programs are consistent with and serve to fulfill its mission and purposes.  The institution works systematically and effectively to plan, provide, oversee, </a:t>
            </a:r>
            <a:r>
              <a:rPr lang="en-US" dirty="0">
                <a:solidFill>
                  <a:schemeClr val="accent1">
                    <a:lumMod val="75000"/>
                  </a:schemeClr>
                </a:solidFill>
              </a:rPr>
              <a:t>evaluate, improve, and assure the academic quality and integrity </a:t>
            </a:r>
            <a:r>
              <a:rPr lang="en-US" dirty="0"/>
              <a:t>of its academic programs and the credits and degrees awarded.  The institution sets a standard of student achievement appropriate to the degree or certificate awarded and develops the systematic means to </a:t>
            </a:r>
            <a:r>
              <a:rPr lang="en-US" dirty="0">
                <a:solidFill>
                  <a:schemeClr val="accent1">
                    <a:lumMod val="75000"/>
                  </a:schemeClr>
                </a:solidFill>
              </a:rPr>
              <a:t>understand how and what students are learning and to use the evidence obtained to improve the academic program.</a:t>
            </a:r>
          </a:p>
        </p:txBody>
      </p:sp>
      <p:sp>
        <p:nvSpPr>
          <p:cNvPr id="2" name="Slide Number Placeholder 1">
            <a:extLst>
              <a:ext uri="{FF2B5EF4-FFF2-40B4-BE49-F238E27FC236}">
                <a16:creationId xmlns:a16="http://schemas.microsoft.com/office/drawing/2014/main" id="{AADA0312-12E3-4456-835D-86338D2B135F}"/>
              </a:ext>
            </a:extLst>
          </p:cNvPr>
          <p:cNvSpPr>
            <a:spLocks noGrp="1"/>
          </p:cNvSpPr>
          <p:nvPr>
            <p:ph type="sldNum" sz="quarter" idx="12"/>
          </p:nvPr>
        </p:nvSpPr>
        <p:spPr/>
        <p:txBody>
          <a:bodyPr/>
          <a:lstStyle/>
          <a:p>
            <a:fld id="{70C5FF30-07EE-5847-AAA9-A367C1F45818}" type="slidenum">
              <a:rPr lang="en-US" smtClean="0"/>
              <a:t>18</a:t>
            </a:fld>
            <a:endParaRPr lang="en-US" dirty="0"/>
          </a:p>
        </p:txBody>
      </p:sp>
    </p:spTree>
    <p:extLst>
      <p:ext uri="{BB962C8B-B14F-4D97-AF65-F5344CB8AC3E}">
        <p14:creationId xmlns:p14="http://schemas.microsoft.com/office/powerpoint/2010/main" val="3585375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05B54-C40F-4222-8F25-2E00C92913CC}"/>
              </a:ext>
            </a:extLst>
          </p:cNvPr>
          <p:cNvSpPr>
            <a:spLocks noGrp="1"/>
          </p:cNvSpPr>
          <p:nvPr>
            <p:ph type="title"/>
          </p:nvPr>
        </p:nvSpPr>
        <p:spPr/>
        <p:txBody>
          <a:bodyPr/>
          <a:lstStyle/>
          <a:p>
            <a:r>
              <a:rPr lang="en-US" dirty="0"/>
              <a:t>Standard 4: Measures of Student Success</a:t>
            </a:r>
          </a:p>
        </p:txBody>
      </p:sp>
      <p:sp>
        <p:nvSpPr>
          <p:cNvPr id="3" name="Content Placeholder 2">
            <a:extLst>
              <a:ext uri="{FF2B5EF4-FFF2-40B4-BE49-F238E27FC236}">
                <a16:creationId xmlns:a16="http://schemas.microsoft.com/office/drawing/2014/main" id="{EEB4DD35-97A7-4100-8008-1664C9FAB3A2}"/>
              </a:ext>
            </a:extLst>
          </p:cNvPr>
          <p:cNvSpPr>
            <a:spLocks noGrp="1"/>
          </p:cNvSpPr>
          <p:nvPr>
            <p:ph idx="1"/>
          </p:nvPr>
        </p:nvSpPr>
        <p:spPr>
          <a:xfrm>
            <a:off x="302623" y="1538242"/>
            <a:ext cx="9929513" cy="4351338"/>
          </a:xfrm>
        </p:spPr>
        <p:txBody>
          <a:bodyPr>
            <a:normAutofit fontScale="32500" lnSpcReduction="20000"/>
          </a:bodyPr>
          <a:lstStyle/>
          <a:p>
            <a:pPr marL="0" indent="0">
              <a:lnSpc>
                <a:spcPts val="2600"/>
              </a:lnSpc>
              <a:spcBef>
                <a:spcPts val="1320"/>
              </a:spcBef>
              <a:spcAft>
                <a:spcPts val="600"/>
              </a:spcAft>
              <a:buNone/>
            </a:pPr>
            <a:r>
              <a:rPr lang="en-US" sz="6800" dirty="0">
                <a:solidFill>
                  <a:schemeClr val="accent1">
                    <a:lumMod val="75000"/>
                  </a:schemeClr>
                </a:solidFill>
              </a:rPr>
              <a:t>4.4</a:t>
            </a:r>
            <a:r>
              <a:rPr lang="en-US" sz="6800" dirty="0"/>
              <a:t> The institution offering multiple academic programs </a:t>
            </a:r>
            <a:r>
              <a:rPr lang="en-US" sz="6800" dirty="0">
                <a:solidFill>
                  <a:schemeClr val="accent1">
                    <a:lumMod val="75000"/>
                  </a:schemeClr>
                </a:solidFill>
              </a:rPr>
              <a:t>ensures that all programs meet or exceed the basic quality standards</a:t>
            </a:r>
            <a:r>
              <a:rPr lang="en-US" sz="6800" dirty="0"/>
              <a:t> of the institution and that there is a reasonable consistency in quality among them.  The institution provides sufficient resources to sustain and </a:t>
            </a:r>
            <a:r>
              <a:rPr lang="en-US" sz="6800" dirty="0">
                <a:solidFill>
                  <a:schemeClr val="accent1">
                    <a:lumMod val="75000"/>
                  </a:schemeClr>
                </a:solidFill>
              </a:rPr>
              <a:t>improve its academic programs</a:t>
            </a:r>
            <a:r>
              <a:rPr lang="en-US" sz="6800" dirty="0"/>
              <a:t>.</a:t>
            </a:r>
          </a:p>
          <a:p>
            <a:pPr marL="0" indent="0">
              <a:lnSpc>
                <a:spcPts val="2600"/>
              </a:lnSpc>
              <a:spcBef>
                <a:spcPts val="1320"/>
              </a:spcBef>
              <a:spcAft>
                <a:spcPts val="600"/>
              </a:spcAft>
              <a:buNone/>
            </a:pPr>
            <a:r>
              <a:rPr lang="en-US" sz="6800" dirty="0">
                <a:solidFill>
                  <a:schemeClr val="accent1">
                    <a:lumMod val="75000"/>
                  </a:schemeClr>
                </a:solidFill>
              </a:rPr>
              <a:t>4.6</a:t>
            </a:r>
            <a:r>
              <a:rPr lang="en-US" sz="6800" dirty="0"/>
              <a:t> The institution develops, approves, administers, and on a regular cycle reviews its academic programs under institutional policies that are implemented by designated bodies with established channels of communication and control.  </a:t>
            </a:r>
            <a:r>
              <a:rPr lang="en-US" sz="6800" dirty="0">
                <a:solidFill>
                  <a:schemeClr val="accent1">
                    <a:lumMod val="75000"/>
                  </a:schemeClr>
                </a:solidFill>
              </a:rPr>
              <a:t>Review of academic programs includes evidence of student success and program effectiveness and incorporates an external perspective.  Faculty have a substantive voice in these matters</a:t>
            </a:r>
            <a:r>
              <a:rPr lang="en-US" sz="6800" dirty="0"/>
              <a:t>.</a:t>
            </a:r>
          </a:p>
          <a:p>
            <a:pPr marL="0" indent="0">
              <a:buNone/>
            </a:pPr>
            <a:endParaRPr lang="en-US" dirty="0"/>
          </a:p>
          <a:p>
            <a:pPr marL="0" indent="0">
              <a:buNone/>
            </a:pPr>
            <a:br>
              <a:rPr lang="en-US" dirty="0"/>
            </a:br>
            <a:endParaRPr lang="en-US" dirty="0"/>
          </a:p>
        </p:txBody>
      </p:sp>
      <p:sp>
        <p:nvSpPr>
          <p:cNvPr id="4" name="Slide Number Placeholder 3">
            <a:extLst>
              <a:ext uri="{FF2B5EF4-FFF2-40B4-BE49-F238E27FC236}">
                <a16:creationId xmlns:a16="http://schemas.microsoft.com/office/drawing/2014/main" id="{79A61D52-2906-4250-9D69-2DF47294B560}"/>
              </a:ext>
            </a:extLst>
          </p:cNvPr>
          <p:cNvSpPr>
            <a:spLocks noGrp="1"/>
          </p:cNvSpPr>
          <p:nvPr>
            <p:ph type="sldNum" sz="quarter" idx="12"/>
          </p:nvPr>
        </p:nvSpPr>
        <p:spPr/>
        <p:txBody>
          <a:bodyPr/>
          <a:lstStyle/>
          <a:p>
            <a:fld id="{70C5FF30-07EE-5847-AAA9-A367C1F45818}" type="slidenum">
              <a:rPr lang="en-US" smtClean="0"/>
              <a:pPr/>
              <a:t>19</a:t>
            </a:fld>
            <a:endParaRPr lang="en-US" dirty="0"/>
          </a:p>
        </p:txBody>
      </p:sp>
    </p:spTree>
    <p:extLst>
      <p:ext uri="{BB962C8B-B14F-4D97-AF65-F5344CB8AC3E}">
        <p14:creationId xmlns:p14="http://schemas.microsoft.com/office/powerpoint/2010/main" val="3501431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C0E59-28C5-47B4-BD18-8D5C74258C09}"/>
              </a:ext>
            </a:extLst>
          </p:cNvPr>
          <p:cNvSpPr>
            <a:spLocks noGrp="1"/>
          </p:cNvSpPr>
          <p:nvPr>
            <p:ph type="title"/>
          </p:nvPr>
        </p:nvSpPr>
        <p:spPr/>
        <p:txBody>
          <a:bodyPr>
            <a:normAutofit/>
          </a:bodyPr>
          <a:lstStyle/>
          <a:p>
            <a:r>
              <a:rPr lang="en-US" sz="3200" dirty="0">
                <a:solidFill>
                  <a:srgbClr val="C00000"/>
                </a:solidFill>
              </a:rPr>
              <a:t>NECHE?! </a:t>
            </a:r>
            <a:r>
              <a:rPr lang="en-US" sz="3200" dirty="0"/>
              <a:t> What happened to CIHE of NEASC?</a:t>
            </a:r>
          </a:p>
        </p:txBody>
      </p:sp>
      <p:sp>
        <p:nvSpPr>
          <p:cNvPr id="3" name="Content Placeholder 2">
            <a:extLst>
              <a:ext uri="{FF2B5EF4-FFF2-40B4-BE49-F238E27FC236}">
                <a16:creationId xmlns:a16="http://schemas.microsoft.com/office/drawing/2014/main" id="{62B72543-5970-40C1-BAB4-68E52B7BF69C}"/>
              </a:ext>
            </a:extLst>
          </p:cNvPr>
          <p:cNvSpPr>
            <a:spLocks noGrp="1"/>
          </p:cNvSpPr>
          <p:nvPr>
            <p:ph idx="1"/>
          </p:nvPr>
        </p:nvSpPr>
        <p:spPr>
          <a:xfrm>
            <a:off x="259080" y="1799500"/>
            <a:ext cx="10022477" cy="3610700"/>
          </a:xfrm>
        </p:spPr>
        <p:txBody>
          <a:bodyPr/>
          <a:lstStyle/>
          <a:p>
            <a:pPr marL="0" indent="0">
              <a:lnSpc>
                <a:spcPct val="110000"/>
              </a:lnSpc>
              <a:buNone/>
            </a:pPr>
            <a:r>
              <a:rPr lang="en-US" dirty="0"/>
              <a:t>The Commission on Institutions of Higher Education of the New England Association of Schools and Colleges has become the </a:t>
            </a:r>
            <a:r>
              <a:rPr lang="en-US" dirty="0">
                <a:solidFill>
                  <a:srgbClr val="005895"/>
                </a:solidFill>
              </a:rPr>
              <a:t>New England Commission of Higher Education!</a:t>
            </a:r>
          </a:p>
          <a:p>
            <a:pPr marL="0" indent="0">
              <a:lnSpc>
                <a:spcPct val="110000"/>
              </a:lnSpc>
              <a:spcBef>
                <a:spcPts val="3000"/>
              </a:spcBef>
              <a:buNone/>
            </a:pPr>
            <a:r>
              <a:rPr lang="en-US" dirty="0"/>
              <a:t>We are a separate 501(c)(3) organization that maintains an historic connection and cordial relationship with NEASC.</a:t>
            </a:r>
          </a:p>
          <a:p>
            <a:pPr marL="0" indent="0">
              <a:lnSpc>
                <a:spcPct val="110000"/>
              </a:lnSpc>
              <a:buNone/>
            </a:pPr>
            <a:endParaRPr lang="en-US" dirty="0">
              <a:solidFill>
                <a:srgbClr val="005895"/>
              </a:solidFill>
            </a:endParaRPr>
          </a:p>
        </p:txBody>
      </p:sp>
      <p:sp>
        <p:nvSpPr>
          <p:cNvPr id="4" name="Slide Number Placeholder 3">
            <a:extLst>
              <a:ext uri="{FF2B5EF4-FFF2-40B4-BE49-F238E27FC236}">
                <a16:creationId xmlns:a16="http://schemas.microsoft.com/office/drawing/2014/main" id="{74162CB1-61F2-49C3-82DB-0E2A218339FA}"/>
              </a:ext>
            </a:extLst>
          </p:cNvPr>
          <p:cNvSpPr>
            <a:spLocks noGrp="1"/>
          </p:cNvSpPr>
          <p:nvPr>
            <p:ph type="sldNum" sz="quarter" idx="12"/>
          </p:nvPr>
        </p:nvSpPr>
        <p:spPr/>
        <p:txBody>
          <a:bodyPr/>
          <a:lstStyle/>
          <a:p>
            <a:fld id="{70C5FF30-07EE-5847-AAA9-A367C1F45818}" type="slidenum">
              <a:rPr lang="en-US" smtClean="0"/>
              <a:pPr/>
              <a:t>2</a:t>
            </a:fld>
            <a:endParaRPr lang="en-US" dirty="0"/>
          </a:p>
        </p:txBody>
      </p:sp>
    </p:spTree>
    <p:extLst>
      <p:ext uri="{BB962C8B-B14F-4D97-AF65-F5344CB8AC3E}">
        <p14:creationId xmlns:p14="http://schemas.microsoft.com/office/powerpoint/2010/main" val="672129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E0200-B9E3-49D8-BCAF-4D9EC99FF802}"/>
              </a:ext>
            </a:extLst>
          </p:cNvPr>
          <p:cNvSpPr>
            <a:spLocks noGrp="1"/>
          </p:cNvSpPr>
          <p:nvPr>
            <p:ph type="title"/>
          </p:nvPr>
        </p:nvSpPr>
        <p:spPr/>
        <p:txBody>
          <a:bodyPr>
            <a:normAutofit/>
          </a:bodyPr>
          <a:lstStyle/>
          <a:p>
            <a:r>
              <a:rPr lang="en-US" sz="3200" dirty="0"/>
              <a:t>Standard 8 Educational Effectiveness</a:t>
            </a:r>
          </a:p>
        </p:txBody>
      </p:sp>
      <p:sp>
        <p:nvSpPr>
          <p:cNvPr id="4" name="Slide Number Placeholder 3">
            <a:extLst>
              <a:ext uri="{FF2B5EF4-FFF2-40B4-BE49-F238E27FC236}">
                <a16:creationId xmlns:a16="http://schemas.microsoft.com/office/drawing/2014/main" id="{4C56F497-86C7-4B67-80C1-F45EEF0DFC5B}"/>
              </a:ext>
            </a:extLst>
          </p:cNvPr>
          <p:cNvSpPr>
            <a:spLocks noGrp="1"/>
          </p:cNvSpPr>
          <p:nvPr>
            <p:ph type="sldNum" sz="quarter" idx="12"/>
          </p:nvPr>
        </p:nvSpPr>
        <p:spPr/>
        <p:txBody>
          <a:bodyPr/>
          <a:lstStyle/>
          <a:p>
            <a:fld id="{70C5FF30-07EE-5847-AAA9-A367C1F45818}" type="slidenum">
              <a:rPr lang="en-US" smtClean="0"/>
              <a:pPr/>
              <a:t>20</a:t>
            </a:fld>
            <a:endParaRPr lang="en-US" dirty="0"/>
          </a:p>
        </p:txBody>
      </p:sp>
      <p:sp>
        <p:nvSpPr>
          <p:cNvPr id="5" name="Text Box 5">
            <a:extLst>
              <a:ext uri="{FF2B5EF4-FFF2-40B4-BE49-F238E27FC236}">
                <a16:creationId xmlns:a16="http://schemas.microsoft.com/office/drawing/2014/main" id="{D69D3CB3-0929-443A-83E4-B36495A4F0A4}"/>
              </a:ext>
            </a:extLst>
          </p:cNvPr>
          <p:cNvSpPr txBox="1">
            <a:spLocks noGrp="1" noChangeArrowheads="1"/>
          </p:cNvSpPr>
          <p:nvPr>
            <p:ph idx="1"/>
          </p:nvPr>
        </p:nvSpPr>
        <p:spPr bwMode="auto">
          <a:xfrm>
            <a:off x="188323" y="1029396"/>
            <a:ext cx="9933577" cy="387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Rounded MT Bold" pitchFamily="34" charset="0"/>
              </a:defRPr>
            </a:lvl1pPr>
            <a:lvl2pPr marL="742950" indent="-285750" eaLnBrk="0" hangingPunct="0">
              <a:spcBef>
                <a:spcPct val="20000"/>
              </a:spcBef>
              <a:buChar char="–"/>
              <a:defRPr sz="2800">
                <a:solidFill>
                  <a:schemeClr val="tx1"/>
                </a:solidFill>
                <a:latin typeface="Arial Rounded MT Bold" pitchFamily="34" charset="0"/>
              </a:defRPr>
            </a:lvl2pPr>
            <a:lvl3pPr marL="1143000" indent="-228600" eaLnBrk="0" hangingPunct="0">
              <a:spcBef>
                <a:spcPct val="20000"/>
              </a:spcBef>
              <a:buChar char="•"/>
              <a:defRPr sz="2400">
                <a:solidFill>
                  <a:schemeClr val="tx1"/>
                </a:solidFill>
                <a:latin typeface="Arial Rounded MT Bold" pitchFamily="34" charset="0"/>
              </a:defRPr>
            </a:lvl3pPr>
            <a:lvl4pPr marL="1600200" indent="-228600" eaLnBrk="0" hangingPunct="0">
              <a:spcBef>
                <a:spcPct val="20000"/>
              </a:spcBef>
              <a:buChar char="–"/>
              <a:defRPr sz="2000">
                <a:solidFill>
                  <a:schemeClr val="tx1"/>
                </a:solidFill>
                <a:latin typeface="Arial Rounded MT Bold" pitchFamily="34" charset="0"/>
              </a:defRPr>
            </a:lvl4pPr>
            <a:lvl5pPr marL="2057400" indent="-228600" eaLnBrk="0" hangingPunct="0">
              <a:spcBef>
                <a:spcPct val="20000"/>
              </a:spcBef>
              <a:buChar char="»"/>
              <a:defRPr sz="2000">
                <a:solidFill>
                  <a:schemeClr val="tx1"/>
                </a:solidFill>
                <a:latin typeface="Arial Rounded MT Bold" pitchFamily="34" charset="0"/>
              </a:defRPr>
            </a:lvl5pPr>
            <a:lvl6pPr marL="2514600" indent="-228600" eaLnBrk="0" fontAlgn="base" hangingPunct="0">
              <a:spcBef>
                <a:spcPct val="20000"/>
              </a:spcBef>
              <a:spcAft>
                <a:spcPct val="0"/>
              </a:spcAft>
              <a:buChar char="»"/>
              <a:defRPr sz="2000">
                <a:solidFill>
                  <a:schemeClr val="tx1"/>
                </a:solidFill>
                <a:latin typeface="Arial Rounded MT Bold" pitchFamily="34" charset="0"/>
              </a:defRPr>
            </a:lvl6pPr>
            <a:lvl7pPr marL="2971800" indent="-228600" eaLnBrk="0" fontAlgn="base" hangingPunct="0">
              <a:spcBef>
                <a:spcPct val="20000"/>
              </a:spcBef>
              <a:spcAft>
                <a:spcPct val="0"/>
              </a:spcAft>
              <a:buChar char="»"/>
              <a:defRPr sz="2000">
                <a:solidFill>
                  <a:schemeClr val="tx1"/>
                </a:solidFill>
                <a:latin typeface="Arial Rounded MT Bold" pitchFamily="34" charset="0"/>
              </a:defRPr>
            </a:lvl7pPr>
            <a:lvl8pPr marL="3429000" indent="-228600" eaLnBrk="0" fontAlgn="base" hangingPunct="0">
              <a:spcBef>
                <a:spcPct val="20000"/>
              </a:spcBef>
              <a:spcAft>
                <a:spcPct val="0"/>
              </a:spcAft>
              <a:buChar char="»"/>
              <a:defRPr sz="2000">
                <a:solidFill>
                  <a:schemeClr val="tx1"/>
                </a:solidFill>
                <a:latin typeface="Arial Rounded MT Bold" pitchFamily="34" charset="0"/>
              </a:defRPr>
            </a:lvl8pPr>
            <a:lvl9pPr marL="3886200" indent="-228600" eaLnBrk="0" fontAlgn="base" hangingPunct="0">
              <a:spcBef>
                <a:spcPct val="20000"/>
              </a:spcBef>
              <a:spcAft>
                <a:spcPct val="0"/>
              </a:spcAft>
              <a:buChar char="»"/>
              <a:defRPr sz="2000">
                <a:solidFill>
                  <a:schemeClr val="tx1"/>
                </a:solidFill>
                <a:latin typeface="Arial Rounded MT Bold" pitchFamily="34" charset="0"/>
              </a:defRPr>
            </a:lvl9pPr>
          </a:lstStyle>
          <a:p>
            <a:pPr indent="0" eaLnBrk="1" hangingPunct="1">
              <a:lnSpc>
                <a:spcPts val="3300"/>
              </a:lnSpc>
              <a:spcBef>
                <a:spcPct val="50000"/>
              </a:spcBef>
              <a:spcAft>
                <a:spcPct val="25000"/>
              </a:spcAft>
              <a:buClr>
                <a:schemeClr val="hlink"/>
              </a:buClr>
              <a:buFontTx/>
              <a:buNone/>
            </a:pPr>
            <a:r>
              <a:rPr lang="en-US" altLang="en-US" sz="2600" dirty="0">
                <a:latin typeface="Helvetica" panose="020B0604020202020204" pitchFamily="34" charset="0"/>
                <a:cs typeface="Helvetica" panose="020B0604020202020204" pitchFamily="34" charset="0"/>
              </a:rPr>
              <a:t>The institution demonstrates its effectiveness by ensuring </a:t>
            </a:r>
            <a:r>
              <a:rPr lang="en-US" altLang="en-US" sz="2600" dirty="0">
                <a:solidFill>
                  <a:srgbClr val="005895"/>
                </a:solidFill>
                <a:latin typeface="Helvetica" panose="020B0604020202020204" pitchFamily="34" charset="0"/>
                <a:cs typeface="Helvetica" panose="020B0604020202020204" pitchFamily="34" charset="0"/>
              </a:rPr>
              <a:t>satisfactory levels of student achievement </a:t>
            </a:r>
            <a:r>
              <a:rPr lang="en-US" altLang="en-US" sz="2600" dirty="0">
                <a:latin typeface="Helvetica" panose="020B0604020202020204" pitchFamily="34" charset="0"/>
                <a:cs typeface="Helvetica" panose="020B0604020202020204" pitchFamily="34" charset="0"/>
              </a:rPr>
              <a:t>on mission-appropriate student outcomes.  Based on verifiable information, the institution </a:t>
            </a:r>
            <a:r>
              <a:rPr lang="en-US" altLang="en-US" sz="2600" dirty="0">
                <a:solidFill>
                  <a:srgbClr val="005895"/>
                </a:solidFill>
                <a:latin typeface="Helvetica" panose="020B0604020202020204" pitchFamily="34" charset="0"/>
                <a:cs typeface="Helvetica" panose="020B0604020202020204" pitchFamily="34" charset="0"/>
              </a:rPr>
              <a:t>understands what its students have gained as a result of their education </a:t>
            </a:r>
            <a:r>
              <a:rPr lang="en-US" altLang="en-US" sz="2600" dirty="0">
                <a:latin typeface="Helvetica" panose="020B0604020202020204" pitchFamily="34" charset="0"/>
                <a:cs typeface="Helvetica" panose="020B0604020202020204" pitchFamily="34" charset="0"/>
              </a:rPr>
              <a:t>and has </a:t>
            </a:r>
            <a:r>
              <a:rPr lang="en-US" altLang="en-US" sz="2600" dirty="0">
                <a:solidFill>
                  <a:srgbClr val="005895"/>
                </a:solidFill>
                <a:latin typeface="Helvetica" panose="020B0604020202020204" pitchFamily="34" charset="0"/>
                <a:cs typeface="Helvetica" panose="020B0604020202020204" pitchFamily="34" charset="0"/>
              </a:rPr>
              <a:t>useful evidence</a:t>
            </a:r>
            <a:r>
              <a:rPr lang="en-US" altLang="en-US" sz="2600" dirty="0">
                <a:solidFill>
                  <a:srgbClr val="00B0F0"/>
                </a:solidFill>
                <a:latin typeface="Helvetica" panose="020B0604020202020204" pitchFamily="34" charset="0"/>
                <a:cs typeface="Helvetica" panose="020B0604020202020204" pitchFamily="34" charset="0"/>
              </a:rPr>
              <a:t> </a:t>
            </a:r>
            <a:r>
              <a:rPr lang="en-US" altLang="en-US" sz="2600" dirty="0">
                <a:latin typeface="Helvetica" panose="020B0604020202020204" pitchFamily="34" charset="0"/>
                <a:cs typeface="Helvetica" panose="020B0604020202020204" pitchFamily="34" charset="0"/>
              </a:rPr>
              <a:t>about the success of its recent graduates.  This information is used for </a:t>
            </a:r>
            <a:r>
              <a:rPr lang="en-US" altLang="en-US" sz="2600" dirty="0">
                <a:solidFill>
                  <a:srgbClr val="005895"/>
                </a:solidFill>
                <a:latin typeface="Helvetica" panose="020B0604020202020204" pitchFamily="34" charset="0"/>
                <a:cs typeface="Helvetica" panose="020B0604020202020204" pitchFamily="34" charset="0"/>
              </a:rPr>
              <a:t>planning and improvement, resource allocation and to inform the public </a:t>
            </a:r>
            <a:r>
              <a:rPr lang="en-US" altLang="en-US" sz="2600" dirty="0">
                <a:latin typeface="Helvetica" panose="020B0604020202020204" pitchFamily="34" charset="0"/>
                <a:cs typeface="Helvetica" panose="020B0604020202020204" pitchFamily="34" charset="0"/>
              </a:rPr>
              <a:t>about the institution.  Student achievement is at a level appropriate for the degree awarded. (Standard 8)</a:t>
            </a:r>
          </a:p>
        </p:txBody>
      </p:sp>
      <p:pic>
        <p:nvPicPr>
          <p:cNvPr id="6" name="image6.jpeg" descr="C:\Users\Pat\AppData\Local\Microsoft\Windows\Temporary Internet Files\Content.IE5\1AGO0VRH\University-Life[1].jpg">
            <a:extLst>
              <a:ext uri="{FF2B5EF4-FFF2-40B4-BE49-F238E27FC236}">
                <a16:creationId xmlns:a16="http://schemas.microsoft.com/office/drawing/2014/main" id="{287DA8FF-7995-47AD-AD7D-E27CC35B9F5F}"/>
              </a:ext>
            </a:extLst>
          </p:cNvPr>
          <p:cNvPicPr>
            <a:picLocks noChangeAspect="1"/>
          </p:cNvPicPr>
          <p:nvPr/>
        </p:nvPicPr>
        <p:blipFill>
          <a:blip r:embed="rId2">
            <a:extLst/>
          </a:blip>
          <a:stretch>
            <a:fillRect/>
          </a:stretch>
        </p:blipFill>
        <p:spPr>
          <a:xfrm>
            <a:off x="838200" y="5162715"/>
            <a:ext cx="1294229" cy="1376197"/>
          </a:xfrm>
          <a:prstGeom prst="rect">
            <a:avLst/>
          </a:prstGeom>
          <a:ln w="12700">
            <a:miter lim="400000"/>
          </a:ln>
        </p:spPr>
      </p:pic>
    </p:spTree>
    <p:extLst>
      <p:ext uri="{BB962C8B-B14F-4D97-AF65-F5344CB8AC3E}">
        <p14:creationId xmlns:p14="http://schemas.microsoft.com/office/powerpoint/2010/main" val="1334559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sz="3000" dirty="0"/>
            </a:br>
            <a:r>
              <a:rPr lang="en-US" sz="3000" dirty="0"/>
              <a:t>Standard 8: Measures of Student Success</a:t>
            </a:r>
          </a:p>
        </p:txBody>
      </p:sp>
      <p:sp>
        <p:nvSpPr>
          <p:cNvPr id="4" name="Slide Number Placeholder 3"/>
          <p:cNvSpPr>
            <a:spLocks noGrp="1"/>
          </p:cNvSpPr>
          <p:nvPr>
            <p:ph type="sldNum" sz="quarter" idx="12"/>
          </p:nvPr>
        </p:nvSpPr>
        <p:spPr/>
        <p:txBody>
          <a:bodyPr/>
          <a:lstStyle/>
          <a:p>
            <a:fld id="{70C5FF30-07EE-5847-AAA9-A367C1F45818}" type="slidenum">
              <a:rPr lang="en-US" smtClean="0"/>
              <a:pPr/>
              <a:t>21</a:t>
            </a:fld>
            <a:endParaRPr lang="en-US" dirty="0"/>
          </a:p>
        </p:txBody>
      </p:sp>
      <p:sp>
        <p:nvSpPr>
          <p:cNvPr id="7" name="Text Box 5">
            <a:extLst>
              <a:ext uri="{FF2B5EF4-FFF2-40B4-BE49-F238E27FC236}">
                <a16:creationId xmlns:a16="http://schemas.microsoft.com/office/drawing/2014/main" id="{4C3C135F-03B0-406F-8222-B74C5041567A}"/>
              </a:ext>
            </a:extLst>
          </p:cNvPr>
          <p:cNvSpPr txBox="1">
            <a:spLocks noChangeArrowheads="1"/>
          </p:cNvSpPr>
          <p:nvPr/>
        </p:nvSpPr>
        <p:spPr bwMode="auto">
          <a:xfrm>
            <a:off x="306355" y="1125894"/>
            <a:ext cx="9675845" cy="4601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Rounded MT Bold" pitchFamily="34" charset="0"/>
              </a:defRPr>
            </a:lvl1pPr>
            <a:lvl2pPr marL="742950" indent="-285750" eaLnBrk="0" hangingPunct="0">
              <a:spcBef>
                <a:spcPct val="20000"/>
              </a:spcBef>
              <a:buChar char="–"/>
              <a:defRPr sz="2800">
                <a:solidFill>
                  <a:schemeClr val="tx1"/>
                </a:solidFill>
                <a:latin typeface="Arial Rounded MT Bold" pitchFamily="34" charset="0"/>
              </a:defRPr>
            </a:lvl2pPr>
            <a:lvl3pPr marL="1143000" indent="-228600" eaLnBrk="0" hangingPunct="0">
              <a:spcBef>
                <a:spcPct val="20000"/>
              </a:spcBef>
              <a:buChar char="•"/>
              <a:defRPr sz="2400">
                <a:solidFill>
                  <a:schemeClr val="tx1"/>
                </a:solidFill>
                <a:latin typeface="Arial Rounded MT Bold" pitchFamily="34" charset="0"/>
              </a:defRPr>
            </a:lvl3pPr>
            <a:lvl4pPr marL="1600200" indent="-228600" eaLnBrk="0" hangingPunct="0">
              <a:spcBef>
                <a:spcPct val="20000"/>
              </a:spcBef>
              <a:buChar char="–"/>
              <a:defRPr sz="2000">
                <a:solidFill>
                  <a:schemeClr val="tx1"/>
                </a:solidFill>
                <a:latin typeface="Arial Rounded MT Bold" pitchFamily="34" charset="0"/>
              </a:defRPr>
            </a:lvl4pPr>
            <a:lvl5pPr marL="2057400" indent="-228600" eaLnBrk="0" hangingPunct="0">
              <a:spcBef>
                <a:spcPct val="20000"/>
              </a:spcBef>
              <a:buChar char="»"/>
              <a:defRPr sz="2000">
                <a:solidFill>
                  <a:schemeClr val="tx1"/>
                </a:solidFill>
                <a:latin typeface="Arial Rounded MT Bold" pitchFamily="34" charset="0"/>
              </a:defRPr>
            </a:lvl5pPr>
            <a:lvl6pPr marL="2514600" indent="-228600" eaLnBrk="0" fontAlgn="base" hangingPunct="0">
              <a:spcBef>
                <a:spcPct val="20000"/>
              </a:spcBef>
              <a:spcAft>
                <a:spcPct val="0"/>
              </a:spcAft>
              <a:buChar char="»"/>
              <a:defRPr sz="2000">
                <a:solidFill>
                  <a:schemeClr val="tx1"/>
                </a:solidFill>
                <a:latin typeface="Arial Rounded MT Bold" pitchFamily="34" charset="0"/>
              </a:defRPr>
            </a:lvl6pPr>
            <a:lvl7pPr marL="2971800" indent="-228600" eaLnBrk="0" fontAlgn="base" hangingPunct="0">
              <a:spcBef>
                <a:spcPct val="20000"/>
              </a:spcBef>
              <a:spcAft>
                <a:spcPct val="0"/>
              </a:spcAft>
              <a:buChar char="»"/>
              <a:defRPr sz="2000">
                <a:solidFill>
                  <a:schemeClr val="tx1"/>
                </a:solidFill>
                <a:latin typeface="Arial Rounded MT Bold" pitchFamily="34" charset="0"/>
              </a:defRPr>
            </a:lvl7pPr>
            <a:lvl8pPr marL="3429000" indent="-228600" eaLnBrk="0" fontAlgn="base" hangingPunct="0">
              <a:spcBef>
                <a:spcPct val="20000"/>
              </a:spcBef>
              <a:spcAft>
                <a:spcPct val="0"/>
              </a:spcAft>
              <a:buChar char="»"/>
              <a:defRPr sz="2000">
                <a:solidFill>
                  <a:schemeClr val="tx1"/>
                </a:solidFill>
                <a:latin typeface="Arial Rounded MT Bold" pitchFamily="34" charset="0"/>
              </a:defRPr>
            </a:lvl8pPr>
            <a:lvl9pPr marL="3886200" indent="-228600" eaLnBrk="0" fontAlgn="base" hangingPunct="0">
              <a:spcBef>
                <a:spcPct val="20000"/>
              </a:spcBef>
              <a:spcAft>
                <a:spcPct val="0"/>
              </a:spcAft>
              <a:buChar char="»"/>
              <a:defRPr sz="2000">
                <a:solidFill>
                  <a:schemeClr val="tx1"/>
                </a:solidFill>
                <a:latin typeface="Arial Rounded MT Bold" pitchFamily="34" charset="0"/>
              </a:defRPr>
            </a:lvl9pPr>
          </a:lstStyle>
          <a:p>
            <a:pPr eaLnBrk="1" hangingPunct="1">
              <a:lnSpc>
                <a:spcPts val="2600"/>
              </a:lnSpc>
              <a:spcBef>
                <a:spcPct val="50000"/>
              </a:spcBef>
              <a:spcAft>
                <a:spcPct val="25000"/>
              </a:spcAft>
              <a:buClr>
                <a:schemeClr val="hlink"/>
              </a:buClr>
              <a:buFontTx/>
              <a:buNone/>
            </a:pPr>
            <a:r>
              <a:rPr lang="en-US" altLang="en-US" sz="2200" dirty="0">
                <a:solidFill>
                  <a:srgbClr val="005895"/>
                </a:solidFill>
                <a:latin typeface="Helvetica" panose="020B0604020202020204" pitchFamily="34" charset="0"/>
                <a:cs typeface="Helvetica" panose="020B0604020202020204" pitchFamily="34" charset="0"/>
              </a:rPr>
              <a:t>8.6 </a:t>
            </a:r>
            <a:r>
              <a:rPr lang="en-US" altLang="en-US" sz="2200" dirty="0">
                <a:solidFill>
                  <a:srgbClr val="000000"/>
                </a:solidFill>
                <a:latin typeface="Helvetica" panose="020B0604020202020204" pitchFamily="34" charset="0"/>
                <a:cs typeface="Helvetica" panose="020B0604020202020204" pitchFamily="34" charset="0"/>
              </a:rPr>
              <a:t>The institution defines </a:t>
            </a:r>
            <a:r>
              <a:rPr lang="en-US" altLang="en-US" sz="2200" dirty="0">
                <a:solidFill>
                  <a:srgbClr val="005895"/>
                </a:solidFill>
                <a:latin typeface="Helvetica" panose="020B0604020202020204" pitchFamily="34" charset="0"/>
                <a:cs typeface="Helvetica" panose="020B0604020202020204" pitchFamily="34" charset="0"/>
              </a:rPr>
              <a:t>measures of student success and levels of achievement </a:t>
            </a:r>
            <a:r>
              <a:rPr lang="en-US" altLang="en-US" sz="2200" dirty="0">
                <a:solidFill>
                  <a:srgbClr val="000000"/>
                </a:solidFill>
                <a:latin typeface="Helvetica" panose="020B0604020202020204" pitchFamily="34" charset="0"/>
                <a:cs typeface="Helvetica" panose="020B0604020202020204" pitchFamily="34" charset="0"/>
              </a:rPr>
              <a:t>appropriate to its mission, modalities, and locations of instruction, including any specifically recruited populations.  These measures include rates of </a:t>
            </a:r>
            <a:r>
              <a:rPr lang="en-US" altLang="en-US" sz="2200" dirty="0">
                <a:solidFill>
                  <a:srgbClr val="005895"/>
                </a:solidFill>
                <a:latin typeface="Helvetica" panose="020B0604020202020204" pitchFamily="34" charset="0"/>
                <a:cs typeface="Helvetica" panose="020B0604020202020204" pitchFamily="34" charset="0"/>
              </a:rPr>
              <a:t>progression, retention, transfer, and graduation; default and loan repayment rates; licensure passage rates; and employment</a:t>
            </a:r>
            <a:r>
              <a:rPr lang="en-US" altLang="en-US" sz="2200" dirty="0">
                <a:solidFill>
                  <a:srgbClr val="000000"/>
                </a:solidFill>
                <a:latin typeface="Helvetica" panose="020B0604020202020204" pitchFamily="34" charset="0"/>
                <a:cs typeface="Helvetica" panose="020B0604020202020204" pitchFamily="34" charset="0"/>
              </a:rPr>
              <a:t>.</a:t>
            </a:r>
          </a:p>
          <a:p>
            <a:pPr eaLnBrk="1" hangingPunct="1">
              <a:lnSpc>
                <a:spcPts val="2600"/>
              </a:lnSpc>
              <a:spcBef>
                <a:spcPct val="50000"/>
              </a:spcBef>
              <a:spcAft>
                <a:spcPct val="25000"/>
              </a:spcAft>
              <a:buClr>
                <a:schemeClr val="hlink"/>
              </a:buClr>
              <a:buFontTx/>
              <a:buNone/>
            </a:pPr>
            <a:r>
              <a:rPr lang="en-US" altLang="en-US" sz="2200" dirty="0">
                <a:solidFill>
                  <a:srgbClr val="005895"/>
                </a:solidFill>
                <a:latin typeface="Helvetica" panose="020B0604020202020204" pitchFamily="34" charset="0"/>
                <a:cs typeface="Helvetica" panose="020B0604020202020204" pitchFamily="34" charset="0"/>
              </a:rPr>
              <a:t>8.7</a:t>
            </a:r>
            <a:r>
              <a:rPr lang="en-US" altLang="en-US" sz="2200" dirty="0">
                <a:solidFill>
                  <a:srgbClr val="000000"/>
                </a:solidFill>
                <a:latin typeface="Helvetica" panose="020B0604020202020204" pitchFamily="34" charset="0"/>
                <a:cs typeface="Helvetica" panose="020B0604020202020204" pitchFamily="34" charset="0"/>
              </a:rPr>
              <a:t> The institution uses </a:t>
            </a:r>
            <a:r>
              <a:rPr lang="en-US" altLang="en-US" sz="2200" dirty="0">
                <a:solidFill>
                  <a:srgbClr val="005895"/>
                </a:solidFill>
                <a:latin typeface="Helvetica" panose="020B0604020202020204" pitchFamily="34" charset="0"/>
                <a:cs typeface="Helvetica" panose="020B0604020202020204" pitchFamily="34" charset="0"/>
              </a:rPr>
              <a:t>additional quantitative measures of success</a:t>
            </a:r>
            <a:r>
              <a:rPr lang="en-US" altLang="en-US" sz="2200" dirty="0">
                <a:solidFill>
                  <a:srgbClr val="000000"/>
                </a:solidFill>
                <a:latin typeface="Helvetica" panose="020B0604020202020204" pitchFamily="34" charset="0"/>
                <a:cs typeface="Helvetica" panose="020B0604020202020204" pitchFamily="34" charset="0"/>
              </a:rPr>
              <a:t>, such as </a:t>
            </a:r>
            <a:r>
              <a:rPr lang="en-US" altLang="en-US" sz="2200" dirty="0">
                <a:solidFill>
                  <a:srgbClr val="005895"/>
                </a:solidFill>
                <a:latin typeface="Helvetica" panose="020B0604020202020204" pitchFamily="34" charset="0"/>
                <a:cs typeface="Helvetica" panose="020B0604020202020204" pitchFamily="34" charset="0"/>
              </a:rPr>
              <a:t>further education, civic participation, religious formation</a:t>
            </a:r>
            <a:r>
              <a:rPr lang="en-US" altLang="en-US" sz="2200" dirty="0">
                <a:solidFill>
                  <a:srgbClr val="000000"/>
                </a:solidFill>
                <a:latin typeface="Helvetica" panose="020B0604020202020204" pitchFamily="34" charset="0"/>
                <a:cs typeface="Helvetica" panose="020B0604020202020204" pitchFamily="34" charset="0"/>
              </a:rPr>
              <a:t>, and others, as appropriate to its mission, to understand the success of its recent graduates.  Information from </a:t>
            </a:r>
            <a:r>
              <a:rPr lang="en-US" altLang="en-US" sz="2200" dirty="0">
                <a:solidFill>
                  <a:srgbClr val="005895"/>
                </a:solidFill>
                <a:latin typeface="Helvetica" panose="020B0604020202020204" pitchFamily="34" charset="0"/>
                <a:cs typeface="Helvetica" panose="020B0604020202020204" pitchFamily="34" charset="0"/>
              </a:rPr>
              <a:t>students and former students </a:t>
            </a:r>
            <a:r>
              <a:rPr lang="en-US" altLang="en-US" sz="2200" dirty="0">
                <a:solidFill>
                  <a:srgbClr val="000000"/>
                </a:solidFill>
                <a:latin typeface="Helvetica" panose="020B0604020202020204" pitchFamily="34" charset="0"/>
                <a:cs typeface="Helvetica" panose="020B0604020202020204" pitchFamily="34" charset="0"/>
              </a:rPr>
              <a:t>is regularly considered.</a:t>
            </a:r>
          </a:p>
          <a:p>
            <a:pPr eaLnBrk="1" hangingPunct="1">
              <a:lnSpc>
                <a:spcPts val="2600"/>
              </a:lnSpc>
              <a:spcBef>
                <a:spcPct val="50000"/>
              </a:spcBef>
              <a:spcAft>
                <a:spcPct val="25000"/>
              </a:spcAft>
              <a:buClr>
                <a:schemeClr val="hlink"/>
              </a:buClr>
              <a:buFontTx/>
              <a:buNone/>
            </a:pPr>
            <a:r>
              <a:rPr lang="en-US" altLang="en-US" sz="2200" dirty="0">
                <a:solidFill>
                  <a:srgbClr val="005895"/>
                </a:solidFill>
                <a:latin typeface="Helvetica" panose="020B0604020202020204" pitchFamily="34" charset="0"/>
                <a:cs typeface="Helvetica" panose="020B0604020202020204" pitchFamily="34" charset="0"/>
              </a:rPr>
              <a:t>8.1</a:t>
            </a:r>
            <a:r>
              <a:rPr lang="en-US" altLang="en-US" sz="2200" dirty="0">
                <a:solidFill>
                  <a:srgbClr val="000000"/>
                </a:solidFill>
                <a:latin typeface="Helvetica" panose="020B0604020202020204" pitchFamily="34" charset="0"/>
                <a:cs typeface="Helvetica" panose="020B0604020202020204" pitchFamily="34" charset="0"/>
              </a:rPr>
              <a:t> The institution enrolling </a:t>
            </a:r>
            <a:r>
              <a:rPr lang="en-US" altLang="en-US" sz="2200" dirty="0">
                <a:solidFill>
                  <a:srgbClr val="005895"/>
                </a:solidFill>
                <a:latin typeface="Helvetica" panose="020B0604020202020204" pitchFamily="34" charset="0"/>
                <a:cs typeface="Helvetica" panose="020B0604020202020204" pitchFamily="34" charset="0"/>
              </a:rPr>
              <a:t>multiple student bodies</a:t>
            </a:r>
            <a:r>
              <a:rPr lang="en-US" altLang="en-US" sz="2200" dirty="0">
                <a:solidFill>
                  <a:srgbClr val="000000"/>
                </a:solidFill>
                <a:latin typeface="Helvetica" panose="020B0604020202020204" pitchFamily="34" charset="0"/>
                <a:cs typeface="Helvetica" panose="020B0604020202020204" pitchFamily="34" charset="0"/>
              </a:rPr>
              <a:t>, by degree level, location, modality, or other variable, develops and uses the data, evidence, and information below for each student body.</a:t>
            </a:r>
          </a:p>
        </p:txBody>
      </p:sp>
    </p:spTree>
    <p:extLst>
      <p:ext uri="{BB962C8B-B14F-4D97-AF65-F5344CB8AC3E}">
        <p14:creationId xmlns:p14="http://schemas.microsoft.com/office/powerpoint/2010/main" val="3169591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E5ADC-A930-4CFD-9A39-E3CDCEC15EA3}"/>
              </a:ext>
            </a:extLst>
          </p:cNvPr>
          <p:cNvSpPr>
            <a:spLocks noGrp="1"/>
          </p:cNvSpPr>
          <p:nvPr>
            <p:ph type="title"/>
          </p:nvPr>
        </p:nvSpPr>
        <p:spPr/>
        <p:txBody>
          <a:bodyPr>
            <a:normAutofit/>
          </a:bodyPr>
          <a:lstStyle/>
          <a:p>
            <a:r>
              <a:rPr lang="en-US" sz="3200" dirty="0"/>
              <a:t>Student Achievement &amp; Success Forms</a:t>
            </a:r>
          </a:p>
        </p:txBody>
      </p:sp>
      <p:sp>
        <p:nvSpPr>
          <p:cNvPr id="4" name="Slide Number Placeholder 3">
            <a:extLst>
              <a:ext uri="{FF2B5EF4-FFF2-40B4-BE49-F238E27FC236}">
                <a16:creationId xmlns:a16="http://schemas.microsoft.com/office/drawing/2014/main" id="{4DF776C1-5F00-4E46-8495-DBFC76EB9BF6}"/>
              </a:ext>
            </a:extLst>
          </p:cNvPr>
          <p:cNvSpPr>
            <a:spLocks noGrp="1"/>
          </p:cNvSpPr>
          <p:nvPr>
            <p:ph type="sldNum" sz="quarter" idx="12"/>
          </p:nvPr>
        </p:nvSpPr>
        <p:spPr/>
        <p:txBody>
          <a:bodyPr/>
          <a:lstStyle/>
          <a:p>
            <a:fld id="{70C5FF30-07EE-5847-AAA9-A367C1F45818}" type="slidenum">
              <a:rPr lang="en-US" smtClean="0"/>
              <a:pPr/>
              <a:t>22</a:t>
            </a:fld>
            <a:endParaRPr lang="en-US" dirty="0"/>
          </a:p>
        </p:txBody>
      </p:sp>
      <p:sp>
        <p:nvSpPr>
          <p:cNvPr id="5" name="Text Box 6">
            <a:extLst>
              <a:ext uri="{FF2B5EF4-FFF2-40B4-BE49-F238E27FC236}">
                <a16:creationId xmlns:a16="http://schemas.microsoft.com/office/drawing/2014/main" id="{008D3198-A2B5-4728-85D3-E697821E9909}"/>
              </a:ext>
            </a:extLst>
          </p:cNvPr>
          <p:cNvSpPr txBox="1">
            <a:spLocks noChangeArrowheads="1"/>
          </p:cNvSpPr>
          <p:nvPr/>
        </p:nvSpPr>
        <p:spPr bwMode="auto">
          <a:xfrm>
            <a:off x="391780" y="3255259"/>
            <a:ext cx="9475859" cy="189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Rounded MT Bold" pitchFamily="34" charset="0"/>
              </a:defRPr>
            </a:lvl1pPr>
            <a:lvl2pPr marL="742950" indent="-285750" eaLnBrk="0" hangingPunct="0">
              <a:spcBef>
                <a:spcPct val="20000"/>
              </a:spcBef>
              <a:buChar char="–"/>
              <a:defRPr sz="2800">
                <a:solidFill>
                  <a:schemeClr val="tx1"/>
                </a:solidFill>
                <a:latin typeface="Arial Rounded MT Bold" pitchFamily="34" charset="0"/>
              </a:defRPr>
            </a:lvl2pPr>
            <a:lvl3pPr marL="1143000" indent="-228600" eaLnBrk="0" hangingPunct="0">
              <a:spcBef>
                <a:spcPct val="20000"/>
              </a:spcBef>
              <a:buChar char="•"/>
              <a:defRPr sz="2400">
                <a:solidFill>
                  <a:schemeClr val="tx1"/>
                </a:solidFill>
                <a:latin typeface="Arial Rounded MT Bold" pitchFamily="34" charset="0"/>
              </a:defRPr>
            </a:lvl3pPr>
            <a:lvl4pPr marL="1600200" indent="-228600" eaLnBrk="0" hangingPunct="0">
              <a:spcBef>
                <a:spcPct val="20000"/>
              </a:spcBef>
              <a:buChar char="–"/>
              <a:defRPr sz="2000">
                <a:solidFill>
                  <a:schemeClr val="tx1"/>
                </a:solidFill>
                <a:latin typeface="Arial Rounded MT Bold" pitchFamily="34" charset="0"/>
              </a:defRPr>
            </a:lvl4pPr>
            <a:lvl5pPr marL="2057400" indent="-228600" eaLnBrk="0" hangingPunct="0">
              <a:spcBef>
                <a:spcPct val="20000"/>
              </a:spcBef>
              <a:buChar char="»"/>
              <a:defRPr sz="2000">
                <a:solidFill>
                  <a:schemeClr val="tx1"/>
                </a:solidFill>
                <a:latin typeface="Arial Rounded MT Bold" pitchFamily="34" charset="0"/>
              </a:defRPr>
            </a:lvl5pPr>
            <a:lvl6pPr marL="2514600" indent="-228600" eaLnBrk="0" fontAlgn="base" hangingPunct="0">
              <a:spcBef>
                <a:spcPct val="20000"/>
              </a:spcBef>
              <a:spcAft>
                <a:spcPct val="0"/>
              </a:spcAft>
              <a:buChar char="»"/>
              <a:defRPr sz="2000">
                <a:solidFill>
                  <a:schemeClr val="tx1"/>
                </a:solidFill>
                <a:latin typeface="Arial Rounded MT Bold" pitchFamily="34" charset="0"/>
              </a:defRPr>
            </a:lvl6pPr>
            <a:lvl7pPr marL="2971800" indent="-228600" eaLnBrk="0" fontAlgn="base" hangingPunct="0">
              <a:spcBef>
                <a:spcPct val="20000"/>
              </a:spcBef>
              <a:spcAft>
                <a:spcPct val="0"/>
              </a:spcAft>
              <a:buChar char="»"/>
              <a:defRPr sz="2000">
                <a:solidFill>
                  <a:schemeClr val="tx1"/>
                </a:solidFill>
                <a:latin typeface="Arial Rounded MT Bold" pitchFamily="34" charset="0"/>
              </a:defRPr>
            </a:lvl7pPr>
            <a:lvl8pPr marL="3429000" indent="-228600" eaLnBrk="0" fontAlgn="base" hangingPunct="0">
              <a:spcBef>
                <a:spcPct val="20000"/>
              </a:spcBef>
              <a:spcAft>
                <a:spcPct val="0"/>
              </a:spcAft>
              <a:buChar char="»"/>
              <a:defRPr sz="2000">
                <a:solidFill>
                  <a:schemeClr val="tx1"/>
                </a:solidFill>
                <a:latin typeface="Arial Rounded MT Bold" pitchFamily="34" charset="0"/>
              </a:defRPr>
            </a:lvl8pPr>
            <a:lvl9pPr marL="3886200" indent="-228600" eaLnBrk="0" fontAlgn="base" hangingPunct="0">
              <a:spcBef>
                <a:spcPct val="20000"/>
              </a:spcBef>
              <a:spcAft>
                <a:spcPct val="0"/>
              </a:spcAft>
              <a:buChar char="»"/>
              <a:defRPr sz="2000">
                <a:solidFill>
                  <a:schemeClr val="tx1"/>
                </a:solidFill>
                <a:latin typeface="Arial Rounded MT Bold" pitchFamily="34" charset="0"/>
              </a:defRPr>
            </a:lvl9pPr>
          </a:lstStyle>
          <a:p>
            <a:pPr algn="ctr" eaLnBrk="1" hangingPunct="1">
              <a:spcBef>
                <a:spcPct val="50000"/>
              </a:spcBef>
              <a:spcAft>
                <a:spcPts val="600"/>
              </a:spcAft>
              <a:buClr>
                <a:schemeClr val="accent1"/>
              </a:buClr>
              <a:buFont typeface="Wingdings" pitchFamily="2" charset="2"/>
              <a:buNone/>
            </a:pPr>
            <a:r>
              <a:rPr lang="en-US" altLang="en-US" sz="2800" dirty="0">
                <a:solidFill>
                  <a:srgbClr val="005895"/>
                </a:solidFill>
                <a:latin typeface="Helvetica" panose="020B0604020202020204" pitchFamily="34" charset="0"/>
                <a:cs typeface="Helvetica" panose="020B0604020202020204" pitchFamily="34" charset="0"/>
              </a:rPr>
              <a:t>Data First Forms for Standard 8</a:t>
            </a:r>
          </a:p>
          <a:p>
            <a:pPr algn="ctr" eaLnBrk="1" hangingPunct="1">
              <a:spcBef>
                <a:spcPts val="0"/>
              </a:spcBef>
              <a:buClr>
                <a:schemeClr val="accent1"/>
              </a:buClr>
              <a:buFont typeface="Wingdings" pitchFamily="2" charset="2"/>
              <a:buNone/>
            </a:pPr>
            <a:r>
              <a:rPr lang="en-US" altLang="en-US" sz="2800" dirty="0">
                <a:latin typeface="Helvetica" panose="020B0604020202020204" pitchFamily="34" charset="0"/>
                <a:cs typeface="Helvetica" panose="020B0604020202020204" pitchFamily="34" charset="0"/>
              </a:rPr>
              <a:t>Report data on retention rates, graduation rates, and other measures of student success appropriate to the institution’s mission.   </a:t>
            </a:r>
          </a:p>
        </p:txBody>
      </p:sp>
      <p:sp>
        <p:nvSpPr>
          <p:cNvPr id="7" name="Text Box 11">
            <a:extLst>
              <a:ext uri="{FF2B5EF4-FFF2-40B4-BE49-F238E27FC236}">
                <a16:creationId xmlns:a16="http://schemas.microsoft.com/office/drawing/2014/main" id="{CC02FC38-CE02-4F15-A90F-575D743F4D14}"/>
              </a:ext>
            </a:extLst>
          </p:cNvPr>
          <p:cNvSpPr txBox="1">
            <a:spLocks noChangeArrowheads="1"/>
          </p:cNvSpPr>
          <p:nvPr/>
        </p:nvSpPr>
        <p:spPr bwMode="auto">
          <a:xfrm>
            <a:off x="313534" y="5550840"/>
            <a:ext cx="926226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tabLst>
                <a:tab pos="1201738" algn="l"/>
              </a:tabLst>
              <a:defRPr sz="3200">
                <a:solidFill>
                  <a:schemeClr val="tx1"/>
                </a:solidFill>
                <a:latin typeface="Arial Rounded MT Bold" pitchFamily="34" charset="0"/>
              </a:defRPr>
            </a:lvl1pPr>
            <a:lvl2pPr marL="742950" indent="-285750" eaLnBrk="0" hangingPunct="0">
              <a:spcBef>
                <a:spcPct val="20000"/>
              </a:spcBef>
              <a:buChar char="–"/>
              <a:tabLst>
                <a:tab pos="1201738" algn="l"/>
              </a:tabLst>
              <a:defRPr sz="2800">
                <a:solidFill>
                  <a:schemeClr val="tx1"/>
                </a:solidFill>
                <a:latin typeface="Arial Rounded MT Bold" pitchFamily="34" charset="0"/>
              </a:defRPr>
            </a:lvl2pPr>
            <a:lvl3pPr marL="1143000" indent="-228600" eaLnBrk="0" hangingPunct="0">
              <a:spcBef>
                <a:spcPct val="20000"/>
              </a:spcBef>
              <a:buChar char="•"/>
              <a:tabLst>
                <a:tab pos="1201738" algn="l"/>
              </a:tabLst>
              <a:defRPr sz="2400">
                <a:solidFill>
                  <a:schemeClr val="tx1"/>
                </a:solidFill>
                <a:latin typeface="Arial Rounded MT Bold" pitchFamily="34" charset="0"/>
              </a:defRPr>
            </a:lvl3pPr>
            <a:lvl4pPr marL="1600200" indent="-228600" eaLnBrk="0" hangingPunct="0">
              <a:spcBef>
                <a:spcPct val="20000"/>
              </a:spcBef>
              <a:buChar char="–"/>
              <a:tabLst>
                <a:tab pos="1201738" algn="l"/>
              </a:tabLst>
              <a:defRPr sz="2000">
                <a:solidFill>
                  <a:schemeClr val="tx1"/>
                </a:solidFill>
                <a:latin typeface="Arial Rounded MT Bold" pitchFamily="34" charset="0"/>
              </a:defRPr>
            </a:lvl4pPr>
            <a:lvl5pPr marL="2057400" indent="-228600" eaLnBrk="0" hangingPunct="0">
              <a:spcBef>
                <a:spcPct val="20000"/>
              </a:spcBef>
              <a:buChar char="»"/>
              <a:tabLst>
                <a:tab pos="1201738" algn="l"/>
              </a:tabLst>
              <a:defRPr sz="2000">
                <a:solidFill>
                  <a:schemeClr val="tx1"/>
                </a:solidFill>
                <a:latin typeface="Arial Rounded MT Bold" pitchFamily="34" charset="0"/>
              </a:defRPr>
            </a:lvl5pPr>
            <a:lvl6pPr marL="2514600" indent="-228600" eaLnBrk="0" fontAlgn="base" hangingPunct="0">
              <a:spcBef>
                <a:spcPct val="20000"/>
              </a:spcBef>
              <a:spcAft>
                <a:spcPct val="0"/>
              </a:spcAft>
              <a:buChar char="»"/>
              <a:tabLst>
                <a:tab pos="1201738" algn="l"/>
              </a:tabLst>
              <a:defRPr sz="2000">
                <a:solidFill>
                  <a:schemeClr val="tx1"/>
                </a:solidFill>
                <a:latin typeface="Arial Rounded MT Bold" pitchFamily="34" charset="0"/>
              </a:defRPr>
            </a:lvl6pPr>
            <a:lvl7pPr marL="2971800" indent="-228600" eaLnBrk="0" fontAlgn="base" hangingPunct="0">
              <a:spcBef>
                <a:spcPct val="20000"/>
              </a:spcBef>
              <a:spcAft>
                <a:spcPct val="0"/>
              </a:spcAft>
              <a:buChar char="»"/>
              <a:tabLst>
                <a:tab pos="1201738" algn="l"/>
              </a:tabLst>
              <a:defRPr sz="2000">
                <a:solidFill>
                  <a:schemeClr val="tx1"/>
                </a:solidFill>
                <a:latin typeface="Arial Rounded MT Bold" pitchFamily="34" charset="0"/>
              </a:defRPr>
            </a:lvl7pPr>
            <a:lvl8pPr marL="3429000" indent="-228600" eaLnBrk="0" fontAlgn="base" hangingPunct="0">
              <a:spcBef>
                <a:spcPct val="20000"/>
              </a:spcBef>
              <a:spcAft>
                <a:spcPct val="0"/>
              </a:spcAft>
              <a:buChar char="»"/>
              <a:tabLst>
                <a:tab pos="1201738" algn="l"/>
              </a:tabLst>
              <a:defRPr sz="2000">
                <a:solidFill>
                  <a:schemeClr val="tx1"/>
                </a:solidFill>
                <a:latin typeface="Arial Rounded MT Bold" pitchFamily="34" charset="0"/>
              </a:defRPr>
            </a:lvl8pPr>
            <a:lvl9pPr marL="3886200" indent="-228600" eaLnBrk="0" fontAlgn="base" hangingPunct="0">
              <a:spcBef>
                <a:spcPct val="20000"/>
              </a:spcBef>
              <a:spcAft>
                <a:spcPct val="0"/>
              </a:spcAft>
              <a:buChar char="»"/>
              <a:tabLst>
                <a:tab pos="1201738" algn="l"/>
              </a:tabLst>
              <a:defRPr sz="2000">
                <a:solidFill>
                  <a:schemeClr val="tx1"/>
                </a:solidFill>
                <a:latin typeface="Arial Rounded MT Bold" pitchFamily="34" charset="0"/>
              </a:defRPr>
            </a:lvl9pPr>
          </a:lstStyle>
          <a:p>
            <a:pPr eaLnBrk="1" hangingPunct="1">
              <a:spcBef>
                <a:spcPct val="40000"/>
              </a:spcBef>
              <a:buClr>
                <a:schemeClr val="accent1"/>
              </a:buClr>
              <a:buFont typeface="Wingdings" pitchFamily="2" charset="2"/>
              <a:buNone/>
            </a:pPr>
            <a:r>
              <a:rPr lang="en-US" altLang="en-US" sz="2400" dirty="0">
                <a:solidFill>
                  <a:srgbClr val="005895"/>
                </a:solidFill>
                <a:latin typeface="Helvetica" panose="020B0604020202020204" pitchFamily="34" charset="0"/>
                <a:cs typeface="Helvetica" panose="020B0604020202020204" pitchFamily="34" charset="0"/>
              </a:rPr>
              <a:t>Forms were revised in 2016 and are available on the Commission website.</a:t>
            </a:r>
          </a:p>
        </p:txBody>
      </p:sp>
      <p:sp>
        <p:nvSpPr>
          <p:cNvPr id="8" name="Text Box 5">
            <a:extLst>
              <a:ext uri="{FF2B5EF4-FFF2-40B4-BE49-F238E27FC236}">
                <a16:creationId xmlns:a16="http://schemas.microsoft.com/office/drawing/2014/main" id="{87ECF2FB-5F11-427B-B875-76291260CEBD}"/>
              </a:ext>
            </a:extLst>
          </p:cNvPr>
          <p:cNvSpPr txBox="1">
            <a:spLocks noChangeArrowheads="1"/>
          </p:cNvSpPr>
          <p:nvPr/>
        </p:nvSpPr>
        <p:spPr bwMode="auto">
          <a:xfrm>
            <a:off x="-1" y="1314694"/>
            <a:ext cx="10259423" cy="2108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Rounded MT Bold" pitchFamily="34" charset="0"/>
              </a:defRPr>
            </a:lvl1pPr>
            <a:lvl2pPr marL="742950" indent="-285750" eaLnBrk="0" hangingPunct="0">
              <a:spcBef>
                <a:spcPct val="20000"/>
              </a:spcBef>
              <a:buChar char="–"/>
              <a:defRPr sz="2800">
                <a:solidFill>
                  <a:schemeClr val="tx1"/>
                </a:solidFill>
                <a:latin typeface="Arial Rounded MT Bold" pitchFamily="34" charset="0"/>
              </a:defRPr>
            </a:lvl2pPr>
            <a:lvl3pPr marL="1143000" indent="-228600" eaLnBrk="0" hangingPunct="0">
              <a:spcBef>
                <a:spcPct val="20000"/>
              </a:spcBef>
              <a:buChar char="•"/>
              <a:defRPr sz="2400">
                <a:solidFill>
                  <a:schemeClr val="tx1"/>
                </a:solidFill>
                <a:latin typeface="Arial Rounded MT Bold" pitchFamily="34" charset="0"/>
              </a:defRPr>
            </a:lvl3pPr>
            <a:lvl4pPr marL="1600200" indent="-228600" eaLnBrk="0" hangingPunct="0">
              <a:spcBef>
                <a:spcPct val="20000"/>
              </a:spcBef>
              <a:buChar char="–"/>
              <a:defRPr sz="2000">
                <a:solidFill>
                  <a:schemeClr val="tx1"/>
                </a:solidFill>
                <a:latin typeface="Arial Rounded MT Bold" pitchFamily="34" charset="0"/>
              </a:defRPr>
            </a:lvl4pPr>
            <a:lvl5pPr marL="2057400" indent="-228600" eaLnBrk="0" hangingPunct="0">
              <a:spcBef>
                <a:spcPct val="20000"/>
              </a:spcBef>
              <a:buChar char="»"/>
              <a:defRPr sz="2000">
                <a:solidFill>
                  <a:schemeClr val="tx1"/>
                </a:solidFill>
                <a:latin typeface="Arial Rounded MT Bold" pitchFamily="34" charset="0"/>
              </a:defRPr>
            </a:lvl5pPr>
            <a:lvl6pPr marL="2514600" indent="-228600" eaLnBrk="0" fontAlgn="base" hangingPunct="0">
              <a:spcBef>
                <a:spcPct val="20000"/>
              </a:spcBef>
              <a:spcAft>
                <a:spcPct val="0"/>
              </a:spcAft>
              <a:buChar char="»"/>
              <a:defRPr sz="2000">
                <a:solidFill>
                  <a:schemeClr val="tx1"/>
                </a:solidFill>
                <a:latin typeface="Arial Rounded MT Bold" pitchFamily="34" charset="0"/>
              </a:defRPr>
            </a:lvl6pPr>
            <a:lvl7pPr marL="2971800" indent="-228600" eaLnBrk="0" fontAlgn="base" hangingPunct="0">
              <a:spcBef>
                <a:spcPct val="20000"/>
              </a:spcBef>
              <a:spcAft>
                <a:spcPct val="0"/>
              </a:spcAft>
              <a:buChar char="»"/>
              <a:defRPr sz="2000">
                <a:solidFill>
                  <a:schemeClr val="tx1"/>
                </a:solidFill>
                <a:latin typeface="Arial Rounded MT Bold" pitchFamily="34" charset="0"/>
              </a:defRPr>
            </a:lvl7pPr>
            <a:lvl8pPr marL="3429000" indent="-228600" eaLnBrk="0" fontAlgn="base" hangingPunct="0">
              <a:spcBef>
                <a:spcPct val="20000"/>
              </a:spcBef>
              <a:spcAft>
                <a:spcPct val="0"/>
              </a:spcAft>
              <a:buChar char="»"/>
              <a:defRPr sz="2000">
                <a:solidFill>
                  <a:schemeClr val="tx1"/>
                </a:solidFill>
                <a:latin typeface="Arial Rounded MT Bold" pitchFamily="34" charset="0"/>
              </a:defRPr>
            </a:lvl8pPr>
            <a:lvl9pPr marL="3886200" indent="-228600" eaLnBrk="0" fontAlgn="base" hangingPunct="0">
              <a:spcBef>
                <a:spcPct val="20000"/>
              </a:spcBef>
              <a:spcAft>
                <a:spcPct val="0"/>
              </a:spcAft>
              <a:buChar char="»"/>
              <a:defRPr sz="2000">
                <a:solidFill>
                  <a:schemeClr val="tx1"/>
                </a:solidFill>
                <a:latin typeface="Arial Rounded MT Bold" pitchFamily="34" charset="0"/>
              </a:defRPr>
            </a:lvl9pPr>
          </a:lstStyle>
          <a:p>
            <a:pPr algn="ctr" eaLnBrk="1" hangingPunct="1">
              <a:spcBef>
                <a:spcPct val="50000"/>
              </a:spcBef>
              <a:spcAft>
                <a:spcPts val="600"/>
              </a:spcAft>
              <a:buClr>
                <a:schemeClr val="accent1"/>
              </a:buClr>
              <a:buFont typeface="Wingdings" pitchFamily="2" charset="2"/>
              <a:buNone/>
            </a:pPr>
            <a:r>
              <a:rPr lang="en-US" altLang="en-US" sz="2800" dirty="0">
                <a:solidFill>
                  <a:srgbClr val="005895"/>
                </a:solidFill>
                <a:latin typeface="Helvetica" panose="020B0604020202020204" pitchFamily="34" charset="0"/>
                <a:cs typeface="Helvetica" panose="020B0604020202020204" pitchFamily="34" charset="0"/>
              </a:rPr>
              <a:t>Student Success:  Making Assessment More Explicit (E Series)</a:t>
            </a:r>
          </a:p>
          <a:p>
            <a:pPr algn="ctr" eaLnBrk="1" hangingPunct="1">
              <a:spcBef>
                <a:spcPts val="0"/>
              </a:spcBef>
              <a:buFontTx/>
              <a:buNone/>
            </a:pPr>
            <a:r>
              <a:rPr lang="en-US" altLang="en-US" sz="2800" dirty="0">
                <a:latin typeface="Helvetica" panose="020B0604020202020204" pitchFamily="34" charset="0"/>
                <a:cs typeface="Helvetica" panose="020B0604020202020204" pitchFamily="34" charset="0"/>
              </a:rPr>
              <a:t>Select and declare a basic approach to assessment and summarize the findings.</a:t>
            </a:r>
          </a:p>
          <a:p>
            <a:pPr algn="ctr" eaLnBrk="1" hangingPunct="1">
              <a:spcBef>
                <a:spcPct val="50000"/>
              </a:spcBef>
              <a:buFontTx/>
              <a:buNone/>
            </a:pPr>
            <a:endParaRPr lang="en-US" altLang="en-US" sz="28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046226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E-Series: Making Assessment More Explicit</a:t>
            </a:r>
          </a:p>
        </p:txBody>
      </p:sp>
      <p:sp>
        <p:nvSpPr>
          <p:cNvPr id="4" name="Slide Number Placeholder 3"/>
          <p:cNvSpPr>
            <a:spLocks noGrp="1"/>
          </p:cNvSpPr>
          <p:nvPr>
            <p:ph type="sldNum" sz="quarter" idx="12"/>
          </p:nvPr>
        </p:nvSpPr>
        <p:spPr/>
        <p:txBody>
          <a:bodyPr/>
          <a:lstStyle/>
          <a:p>
            <a:fld id="{70C5FF30-07EE-5847-AAA9-A367C1F45818}" type="slidenum">
              <a:rPr lang="en-US" smtClean="0"/>
              <a:pPr/>
              <a:t>23</a:t>
            </a:fld>
            <a:endParaRPr lang="en-US" dirty="0"/>
          </a:p>
        </p:txBody>
      </p:sp>
      <p:sp>
        <p:nvSpPr>
          <p:cNvPr id="7" name="Shape 382">
            <a:extLst>
              <a:ext uri="{FF2B5EF4-FFF2-40B4-BE49-F238E27FC236}">
                <a16:creationId xmlns:a16="http://schemas.microsoft.com/office/drawing/2014/main" id="{DEA2EC8E-8630-43F1-BFEE-45AE0D2E651C}"/>
              </a:ext>
            </a:extLst>
          </p:cNvPr>
          <p:cNvSpPr/>
          <p:nvPr/>
        </p:nvSpPr>
        <p:spPr>
          <a:xfrm>
            <a:off x="685800" y="1752599"/>
            <a:ext cx="7696200" cy="296234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857250" indent="-857250">
              <a:spcBef>
                <a:spcPts val="700"/>
              </a:spcBef>
              <a:spcAft>
                <a:spcPts val="600"/>
              </a:spcAft>
              <a:tabLst>
                <a:tab pos="850900" algn="l"/>
              </a:tabLst>
              <a:defRPr sz="2200">
                <a:solidFill>
                  <a:srgbClr val="800000"/>
                </a:solidFill>
                <a:latin typeface="Verdana"/>
                <a:ea typeface="Verdana"/>
                <a:cs typeface="Verdana"/>
                <a:sym typeface="Verdana"/>
              </a:defRPr>
            </a:pPr>
            <a:r>
              <a:rPr dirty="0">
                <a:solidFill>
                  <a:srgbClr val="005895"/>
                </a:solidFill>
                <a:latin typeface="Helvetica" panose="020B0604020202020204" pitchFamily="34" charset="0"/>
                <a:cs typeface="Helvetica" panose="020B0604020202020204" pitchFamily="34" charset="0"/>
              </a:rPr>
              <a:t>E.1	</a:t>
            </a:r>
            <a:r>
              <a:rPr dirty="0">
                <a:solidFill>
                  <a:srgbClr val="000000"/>
                </a:solidFill>
                <a:latin typeface="Helvetica" panose="020B0604020202020204" pitchFamily="34" charset="0"/>
                <a:cs typeface="Helvetica" panose="020B0604020202020204" pitchFamily="34" charset="0"/>
              </a:rPr>
              <a:t>Inventory of educational effectiveness indicators and specialized and program accreditation</a:t>
            </a:r>
            <a:endParaRPr sz="3000" dirty="0">
              <a:solidFill>
                <a:srgbClr val="000000"/>
              </a:solidFill>
              <a:latin typeface="Helvetica" panose="020B0604020202020204" pitchFamily="34" charset="0"/>
              <a:cs typeface="Helvetica" panose="020B0604020202020204" pitchFamily="34" charset="0"/>
            </a:endParaRPr>
          </a:p>
          <a:p>
            <a:pPr marL="857250" indent="-857250">
              <a:spcBef>
                <a:spcPts val="700"/>
              </a:spcBef>
              <a:spcAft>
                <a:spcPts val="600"/>
              </a:spcAft>
              <a:tabLst>
                <a:tab pos="850900" algn="l"/>
              </a:tabLst>
              <a:defRPr sz="2200">
                <a:solidFill>
                  <a:srgbClr val="800000"/>
                </a:solidFill>
                <a:latin typeface="Verdana"/>
                <a:ea typeface="Verdana"/>
                <a:cs typeface="Verdana"/>
                <a:sym typeface="Verdana"/>
              </a:defRPr>
            </a:pPr>
            <a:r>
              <a:rPr dirty="0">
                <a:solidFill>
                  <a:srgbClr val="005895"/>
                </a:solidFill>
                <a:latin typeface="Helvetica" panose="020B0604020202020204" pitchFamily="34" charset="0"/>
                <a:cs typeface="Helvetica" panose="020B0604020202020204" pitchFamily="34" charset="0"/>
              </a:rPr>
              <a:t>E.2.	</a:t>
            </a:r>
            <a:r>
              <a:rPr dirty="0">
                <a:solidFill>
                  <a:srgbClr val="000000"/>
                </a:solidFill>
                <a:latin typeface="Helvetica" panose="020B0604020202020204" pitchFamily="34" charset="0"/>
                <a:cs typeface="Helvetica" panose="020B0604020202020204" pitchFamily="34" charset="0"/>
              </a:rPr>
              <a:t>Voluntary System of Accountability plus program review</a:t>
            </a:r>
            <a:endParaRPr sz="3000" dirty="0">
              <a:solidFill>
                <a:srgbClr val="000000"/>
              </a:solidFill>
              <a:latin typeface="Helvetica" panose="020B0604020202020204" pitchFamily="34" charset="0"/>
              <a:cs typeface="Helvetica" panose="020B0604020202020204" pitchFamily="34" charset="0"/>
            </a:endParaRPr>
          </a:p>
          <a:p>
            <a:pPr marL="857250" indent="-857250">
              <a:spcBef>
                <a:spcPts val="700"/>
              </a:spcBef>
              <a:spcAft>
                <a:spcPts val="600"/>
              </a:spcAft>
              <a:tabLst>
                <a:tab pos="850900" algn="l"/>
              </a:tabLst>
              <a:defRPr sz="2200">
                <a:solidFill>
                  <a:srgbClr val="800000"/>
                </a:solidFill>
                <a:latin typeface="Verdana"/>
                <a:ea typeface="Verdana"/>
                <a:cs typeface="Verdana"/>
                <a:sym typeface="Verdana"/>
              </a:defRPr>
            </a:pPr>
            <a:r>
              <a:rPr dirty="0">
                <a:solidFill>
                  <a:srgbClr val="005895"/>
                </a:solidFill>
                <a:latin typeface="Helvetica" panose="020B0604020202020204" pitchFamily="34" charset="0"/>
                <a:cs typeface="Helvetica" panose="020B0604020202020204" pitchFamily="34" charset="0"/>
              </a:rPr>
              <a:t>E.3</a:t>
            </a:r>
            <a:r>
              <a:rPr dirty="0">
                <a:solidFill>
                  <a:srgbClr val="000000"/>
                </a:solidFill>
                <a:latin typeface="Helvetica" panose="020B0604020202020204" pitchFamily="34" charset="0"/>
                <a:cs typeface="Helvetica" panose="020B0604020202020204" pitchFamily="34" charset="0"/>
              </a:rPr>
              <a:t>	Institutional claims for student achievement with validating information</a:t>
            </a:r>
            <a:endParaRPr sz="3000" dirty="0">
              <a:solidFill>
                <a:srgbClr val="000000"/>
              </a:solidFill>
              <a:latin typeface="Helvetica" panose="020B0604020202020204" pitchFamily="34" charset="0"/>
              <a:cs typeface="Helvetica" panose="020B0604020202020204" pitchFamily="34" charset="0"/>
            </a:endParaRPr>
          </a:p>
          <a:p>
            <a:pPr marL="857250" indent="-857250">
              <a:spcBef>
                <a:spcPts val="700"/>
              </a:spcBef>
              <a:tabLst>
                <a:tab pos="850900" algn="l"/>
              </a:tabLst>
              <a:defRPr sz="2200">
                <a:solidFill>
                  <a:srgbClr val="800000"/>
                </a:solidFill>
                <a:latin typeface="Verdana"/>
                <a:ea typeface="Verdana"/>
                <a:cs typeface="Verdana"/>
                <a:sym typeface="Verdana"/>
              </a:defRPr>
            </a:pPr>
            <a:r>
              <a:rPr dirty="0">
                <a:solidFill>
                  <a:srgbClr val="005895"/>
                </a:solidFill>
                <a:latin typeface="Helvetica" panose="020B0604020202020204" pitchFamily="34" charset="0"/>
                <a:cs typeface="Helvetica" panose="020B0604020202020204" pitchFamily="34" charset="0"/>
              </a:rPr>
              <a:t>E.4</a:t>
            </a:r>
            <a:r>
              <a:rPr dirty="0">
                <a:solidFill>
                  <a:srgbClr val="000000"/>
                </a:solidFill>
                <a:latin typeface="Helvetica" panose="020B0604020202020204" pitchFamily="34" charset="0"/>
                <a:cs typeface="Helvetica" panose="020B0604020202020204" pitchFamily="34" charset="0"/>
              </a:rPr>
              <a:t>	Measures of student success: Comparison with peers</a:t>
            </a:r>
          </a:p>
        </p:txBody>
      </p:sp>
      <p:sp>
        <p:nvSpPr>
          <p:cNvPr id="8" name="Shape 383">
            <a:extLst>
              <a:ext uri="{FF2B5EF4-FFF2-40B4-BE49-F238E27FC236}">
                <a16:creationId xmlns:a16="http://schemas.microsoft.com/office/drawing/2014/main" id="{F1B4832E-8C2E-4805-B365-A4649B78EAB6}"/>
              </a:ext>
            </a:extLst>
          </p:cNvPr>
          <p:cNvSpPr/>
          <p:nvPr/>
        </p:nvSpPr>
        <p:spPr>
          <a:xfrm>
            <a:off x="419100" y="1143000"/>
            <a:ext cx="8458200" cy="43088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1400"/>
              </a:spcBef>
              <a:defRPr b="1">
                <a:solidFill>
                  <a:srgbClr val="800000"/>
                </a:solidFill>
                <a:latin typeface="Verdana"/>
                <a:ea typeface="Verdana"/>
                <a:cs typeface="Verdana"/>
                <a:sym typeface="Verdana"/>
              </a:defRPr>
            </a:pPr>
            <a:r>
              <a:rPr lang="en-US" sz="2200" dirty="0">
                <a:solidFill>
                  <a:srgbClr val="005895"/>
                </a:solidFill>
                <a:latin typeface="Helvetica" panose="020B0604020202020204" pitchFamily="34" charset="0"/>
                <a:cs typeface="Helvetica" panose="020B0604020202020204" pitchFamily="34" charset="0"/>
              </a:rPr>
              <a:t>C</a:t>
            </a:r>
            <a:r>
              <a:rPr sz="2200" dirty="0">
                <a:solidFill>
                  <a:srgbClr val="005895"/>
                </a:solidFill>
                <a:latin typeface="Helvetica" panose="020B0604020202020204" pitchFamily="34" charset="0"/>
                <a:cs typeface="Helvetica" panose="020B0604020202020204" pitchFamily="34" charset="0"/>
              </a:rPr>
              <a:t>hoose one of the four options:</a:t>
            </a:r>
          </a:p>
        </p:txBody>
      </p:sp>
      <p:sp>
        <p:nvSpPr>
          <p:cNvPr id="9" name="Shape 384">
            <a:extLst>
              <a:ext uri="{FF2B5EF4-FFF2-40B4-BE49-F238E27FC236}">
                <a16:creationId xmlns:a16="http://schemas.microsoft.com/office/drawing/2014/main" id="{2AFA72F6-50C4-45EB-8794-29608322D217}"/>
              </a:ext>
            </a:extLst>
          </p:cNvPr>
          <p:cNvSpPr/>
          <p:nvPr/>
        </p:nvSpPr>
        <p:spPr>
          <a:xfrm>
            <a:off x="588168" y="5181600"/>
            <a:ext cx="7891464"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1000"/>
              </a:spcBef>
              <a:defRPr sz="1800" b="1">
                <a:solidFill>
                  <a:srgbClr val="800000"/>
                </a:solidFill>
                <a:latin typeface="Verdana"/>
                <a:ea typeface="Verdana"/>
                <a:cs typeface="Verdana"/>
                <a:sym typeface="Verdana"/>
              </a:defRPr>
            </a:lvl1pPr>
          </a:lstStyle>
          <a:p>
            <a:pPr>
              <a:spcBef>
                <a:spcPts val="0"/>
              </a:spcBef>
            </a:pPr>
            <a:r>
              <a:rPr sz="2200" dirty="0">
                <a:solidFill>
                  <a:srgbClr val="005895"/>
                </a:solidFill>
                <a:latin typeface="Helvetica" panose="020B0604020202020204" pitchFamily="34" charset="0"/>
                <a:cs typeface="Helvetica" panose="020B0604020202020204" pitchFamily="34" charset="0"/>
              </a:rPr>
              <a:t>Or, use a combination or design </a:t>
            </a:r>
            <a:r>
              <a:rPr lang="en-US" sz="2200" dirty="0">
                <a:solidFill>
                  <a:srgbClr val="005895"/>
                </a:solidFill>
                <a:latin typeface="Helvetica" panose="020B0604020202020204" pitchFamily="34" charset="0"/>
                <a:cs typeface="Helvetica" panose="020B0604020202020204" pitchFamily="34" charset="0"/>
              </a:rPr>
              <a:t>your</a:t>
            </a:r>
            <a:r>
              <a:rPr sz="2200" dirty="0">
                <a:solidFill>
                  <a:srgbClr val="005895"/>
                </a:solidFill>
                <a:latin typeface="Helvetica" panose="020B0604020202020204" pitchFamily="34" charset="0"/>
                <a:cs typeface="Helvetica" panose="020B0604020202020204" pitchFamily="34" charset="0"/>
              </a:rPr>
              <a:t> own in </a:t>
            </a:r>
            <a:endParaRPr lang="en-US" sz="2200" dirty="0">
              <a:solidFill>
                <a:srgbClr val="005895"/>
              </a:solidFill>
              <a:latin typeface="Helvetica" panose="020B0604020202020204" pitchFamily="34" charset="0"/>
              <a:cs typeface="Helvetica" panose="020B0604020202020204" pitchFamily="34" charset="0"/>
            </a:endParaRPr>
          </a:p>
          <a:p>
            <a:pPr>
              <a:spcBef>
                <a:spcPts val="0"/>
              </a:spcBef>
            </a:pPr>
            <a:r>
              <a:rPr sz="2200" dirty="0">
                <a:solidFill>
                  <a:srgbClr val="005895"/>
                </a:solidFill>
                <a:latin typeface="Helvetica" panose="020B0604020202020204" pitchFamily="34" charset="0"/>
                <a:cs typeface="Helvetica" panose="020B0604020202020204" pitchFamily="34" charset="0"/>
              </a:rPr>
              <a:t>consultation with Commission staff.</a:t>
            </a:r>
          </a:p>
        </p:txBody>
      </p:sp>
    </p:spTree>
    <p:extLst>
      <p:ext uri="{BB962C8B-B14F-4D97-AF65-F5344CB8AC3E}">
        <p14:creationId xmlns:p14="http://schemas.microsoft.com/office/powerpoint/2010/main" val="474961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Standard 8: Data First Forms</a:t>
            </a:r>
          </a:p>
        </p:txBody>
      </p:sp>
      <p:sp>
        <p:nvSpPr>
          <p:cNvPr id="4" name="Slide Number Placeholder 3"/>
          <p:cNvSpPr>
            <a:spLocks noGrp="1"/>
          </p:cNvSpPr>
          <p:nvPr>
            <p:ph type="sldNum" sz="quarter" idx="12"/>
          </p:nvPr>
        </p:nvSpPr>
        <p:spPr/>
        <p:txBody>
          <a:bodyPr/>
          <a:lstStyle/>
          <a:p>
            <a:fld id="{70C5FF30-07EE-5847-AAA9-A367C1F45818}" type="slidenum">
              <a:rPr lang="en-US" smtClean="0"/>
              <a:pPr/>
              <a:t>24</a:t>
            </a:fld>
            <a:endParaRPr lang="en-US" dirty="0"/>
          </a:p>
        </p:txBody>
      </p:sp>
      <p:sp>
        <p:nvSpPr>
          <p:cNvPr id="7" name="Shape 388">
            <a:extLst>
              <a:ext uri="{FF2B5EF4-FFF2-40B4-BE49-F238E27FC236}">
                <a16:creationId xmlns:a16="http://schemas.microsoft.com/office/drawing/2014/main" id="{AD5E2620-0B15-453E-AABA-5A3A77EAEC6B}"/>
              </a:ext>
            </a:extLst>
          </p:cNvPr>
          <p:cNvSpPr/>
          <p:nvPr/>
        </p:nvSpPr>
        <p:spPr>
          <a:xfrm>
            <a:off x="445477" y="1210359"/>
            <a:ext cx="9351666" cy="373948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685800" indent="-685800">
              <a:spcBef>
                <a:spcPts val="1200"/>
              </a:spcBef>
              <a:spcAft>
                <a:spcPts val="600"/>
              </a:spcAft>
              <a:tabLst>
                <a:tab pos="685800" algn="l"/>
              </a:tabLst>
              <a:defRPr sz="2000">
                <a:solidFill>
                  <a:srgbClr val="800000"/>
                </a:solidFill>
                <a:latin typeface="Verdana"/>
                <a:ea typeface="Verdana"/>
                <a:cs typeface="Verdana"/>
                <a:sym typeface="Verdana"/>
              </a:defRPr>
            </a:pPr>
            <a:r>
              <a:rPr sz="2400" dirty="0">
                <a:solidFill>
                  <a:srgbClr val="005895"/>
                </a:solidFill>
                <a:latin typeface="Helvetica" panose="020B0604020202020204" pitchFamily="34" charset="0"/>
                <a:cs typeface="Helvetica" panose="020B0604020202020204" pitchFamily="34" charset="0"/>
              </a:rPr>
              <a:t>8.1</a:t>
            </a:r>
            <a:r>
              <a:rPr sz="2400" dirty="0">
                <a:solidFill>
                  <a:srgbClr val="000000"/>
                </a:solidFill>
                <a:latin typeface="Helvetica" panose="020B0604020202020204" pitchFamily="34" charset="0"/>
                <a:cs typeface="Helvetica" panose="020B0604020202020204" pitchFamily="34" charset="0"/>
              </a:rPr>
              <a:t>	Undergraduate Retention and Graduation Rates (IPEDS – including Outcomes Measures – and others)</a:t>
            </a:r>
          </a:p>
          <a:p>
            <a:pPr marL="685800" indent="-685800">
              <a:spcBef>
                <a:spcPts val="1200"/>
              </a:spcBef>
              <a:spcAft>
                <a:spcPts val="600"/>
              </a:spcAft>
              <a:tabLst>
                <a:tab pos="685800" algn="l"/>
              </a:tabLst>
              <a:defRPr sz="2000">
                <a:solidFill>
                  <a:srgbClr val="800000"/>
                </a:solidFill>
                <a:latin typeface="Verdana"/>
                <a:ea typeface="Verdana"/>
                <a:cs typeface="Verdana"/>
                <a:sym typeface="Verdana"/>
              </a:defRPr>
            </a:pPr>
            <a:r>
              <a:rPr sz="2400" dirty="0">
                <a:solidFill>
                  <a:srgbClr val="005895"/>
                </a:solidFill>
                <a:latin typeface="Helvetica" panose="020B0604020202020204" pitchFamily="34" charset="0"/>
                <a:cs typeface="Helvetica" panose="020B0604020202020204" pitchFamily="34" charset="0"/>
              </a:rPr>
              <a:t>8.2	</a:t>
            </a:r>
            <a:r>
              <a:rPr sz="2400" dirty="0">
                <a:solidFill>
                  <a:srgbClr val="000000"/>
                </a:solidFill>
                <a:latin typeface="Helvetica" panose="020B0604020202020204" pitchFamily="34" charset="0"/>
                <a:cs typeface="Helvetica" panose="020B0604020202020204" pitchFamily="34" charset="0"/>
              </a:rPr>
              <a:t>Student Success and Progress Rates and Other Measures of Student Success</a:t>
            </a:r>
          </a:p>
          <a:p>
            <a:pPr marL="685800" indent="-685800">
              <a:spcBef>
                <a:spcPts val="1200"/>
              </a:spcBef>
              <a:spcAft>
                <a:spcPts val="600"/>
              </a:spcAft>
              <a:tabLst>
                <a:tab pos="685800" algn="l"/>
              </a:tabLst>
              <a:defRPr sz="2000">
                <a:solidFill>
                  <a:srgbClr val="800000"/>
                </a:solidFill>
                <a:latin typeface="Verdana"/>
                <a:ea typeface="Verdana"/>
                <a:cs typeface="Verdana"/>
                <a:sym typeface="Verdana"/>
              </a:defRPr>
            </a:pPr>
            <a:r>
              <a:rPr sz="2400" dirty="0">
                <a:solidFill>
                  <a:srgbClr val="005895"/>
                </a:solidFill>
                <a:latin typeface="Helvetica" panose="020B0604020202020204" pitchFamily="34" charset="0"/>
                <a:cs typeface="Helvetica" panose="020B0604020202020204" pitchFamily="34" charset="0"/>
              </a:rPr>
              <a:t>8.3	</a:t>
            </a:r>
            <a:r>
              <a:rPr sz="2400" dirty="0">
                <a:solidFill>
                  <a:srgbClr val="000000"/>
                </a:solidFill>
                <a:latin typeface="Helvetica" panose="020B0604020202020204" pitchFamily="34" charset="0"/>
                <a:cs typeface="Helvetica" panose="020B0604020202020204" pitchFamily="34" charset="0"/>
              </a:rPr>
              <a:t>Licensure Passage Rates; Job Placement Rates; Completion and Placement Rates for Short-term Vocational Programs</a:t>
            </a:r>
          </a:p>
          <a:p>
            <a:pPr marL="685800" indent="-685800">
              <a:spcBef>
                <a:spcPts val="1200"/>
              </a:spcBef>
              <a:tabLst>
                <a:tab pos="685800" algn="l"/>
              </a:tabLst>
              <a:defRPr sz="2000">
                <a:solidFill>
                  <a:srgbClr val="800000"/>
                </a:solidFill>
                <a:latin typeface="Verdana"/>
                <a:ea typeface="Verdana"/>
                <a:cs typeface="Verdana"/>
                <a:sym typeface="Verdana"/>
              </a:defRPr>
            </a:pPr>
            <a:r>
              <a:rPr sz="2400" dirty="0">
                <a:solidFill>
                  <a:srgbClr val="005895"/>
                </a:solidFill>
                <a:latin typeface="Helvetica" panose="020B0604020202020204" pitchFamily="34" charset="0"/>
                <a:cs typeface="Helvetica" panose="020B0604020202020204" pitchFamily="34" charset="0"/>
              </a:rPr>
              <a:t>8.4	</a:t>
            </a:r>
            <a:r>
              <a:rPr sz="2400" dirty="0">
                <a:solidFill>
                  <a:srgbClr val="000000"/>
                </a:solidFill>
                <a:latin typeface="Helvetica" panose="020B0604020202020204" pitchFamily="34" charset="0"/>
                <a:cs typeface="Helvetica" panose="020B0604020202020204" pitchFamily="34" charset="0"/>
              </a:rPr>
              <a:t>Graduate Programs, Distance Education, Off-campus Locations</a:t>
            </a:r>
            <a:endParaRPr sz="2400" i="1" dirty="0">
              <a:solidFill>
                <a:srgbClr val="000000"/>
              </a:solidFill>
              <a:latin typeface="Helvetica" panose="020B0604020202020204" pitchFamily="34" charset="0"/>
              <a:cs typeface="Helvetica" panose="020B0604020202020204" pitchFamily="34" charset="0"/>
            </a:endParaRPr>
          </a:p>
        </p:txBody>
      </p:sp>
      <p:sp>
        <p:nvSpPr>
          <p:cNvPr id="8" name="Shape 389">
            <a:extLst>
              <a:ext uri="{FF2B5EF4-FFF2-40B4-BE49-F238E27FC236}">
                <a16:creationId xmlns:a16="http://schemas.microsoft.com/office/drawing/2014/main" id="{69E8FB66-023B-4353-834A-CB6AA08FB931}"/>
              </a:ext>
            </a:extLst>
          </p:cNvPr>
          <p:cNvSpPr/>
          <p:nvPr/>
        </p:nvSpPr>
        <p:spPr>
          <a:xfrm>
            <a:off x="302623" y="5089053"/>
            <a:ext cx="9321693" cy="120032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spcBef>
                <a:spcPts val="1200"/>
              </a:spcBef>
              <a:defRPr sz="1800" b="1">
                <a:solidFill>
                  <a:srgbClr val="800000"/>
                </a:solidFill>
                <a:latin typeface="Verdana"/>
                <a:ea typeface="Verdana"/>
                <a:cs typeface="Verdana"/>
                <a:sym typeface="Verdana"/>
              </a:defRPr>
            </a:pPr>
            <a:r>
              <a:rPr sz="2400" dirty="0">
                <a:solidFill>
                  <a:srgbClr val="005895"/>
                </a:solidFill>
                <a:latin typeface="Helvetica" panose="020B0604020202020204" pitchFamily="34" charset="0"/>
                <a:cs typeface="Helvetica" panose="020B0604020202020204" pitchFamily="34" charset="0"/>
              </a:rPr>
              <a:t>Each form asks for information about the most recent year, one and two years prior, and goals for the future thereby promoting </a:t>
            </a:r>
            <a:r>
              <a:rPr sz="2400" u="sng" dirty="0">
                <a:solidFill>
                  <a:srgbClr val="005895"/>
                </a:solidFill>
                <a:latin typeface="Helvetica" panose="020B0604020202020204" pitchFamily="34" charset="0"/>
                <a:cs typeface="Helvetica" panose="020B0604020202020204" pitchFamily="34" charset="0"/>
              </a:rPr>
              <a:t>trend analysis</a:t>
            </a:r>
            <a:r>
              <a:rPr sz="2400" dirty="0">
                <a:solidFill>
                  <a:srgbClr val="005895"/>
                </a:solidFill>
                <a:latin typeface="Helvetica" panose="020B0604020202020204" pitchFamily="34" charset="0"/>
                <a:cs typeface="Helvetica" panose="020B0604020202020204" pitchFamily="34" charset="0"/>
              </a:rPr>
              <a:t>.</a:t>
            </a:r>
            <a:endParaRPr lang="en-US" sz="2400" dirty="0">
              <a:solidFill>
                <a:srgbClr val="005895"/>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494786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Form 8.2: Other Measures</a:t>
            </a:r>
          </a:p>
        </p:txBody>
      </p:sp>
      <p:sp>
        <p:nvSpPr>
          <p:cNvPr id="4" name="Slide Number Placeholder 3"/>
          <p:cNvSpPr>
            <a:spLocks noGrp="1"/>
          </p:cNvSpPr>
          <p:nvPr>
            <p:ph type="sldNum" sz="quarter" idx="12"/>
          </p:nvPr>
        </p:nvSpPr>
        <p:spPr/>
        <p:txBody>
          <a:bodyPr/>
          <a:lstStyle/>
          <a:p>
            <a:fld id="{70C5FF30-07EE-5847-AAA9-A367C1F45818}" type="slidenum">
              <a:rPr lang="en-US" smtClean="0"/>
              <a:pPr/>
              <a:t>25</a:t>
            </a:fld>
            <a:endParaRPr lang="en-US" dirty="0"/>
          </a:p>
        </p:txBody>
      </p:sp>
      <p:pic>
        <p:nvPicPr>
          <p:cNvPr id="7" name="Picture 6">
            <a:extLst>
              <a:ext uri="{FF2B5EF4-FFF2-40B4-BE49-F238E27FC236}">
                <a16:creationId xmlns:a16="http://schemas.microsoft.com/office/drawing/2014/main" id="{18C24C6D-C4DD-449D-AD29-8431678508E5}"/>
              </a:ext>
            </a:extLst>
          </p:cNvPr>
          <p:cNvPicPr>
            <a:picLocks noChangeAspect="1"/>
          </p:cNvPicPr>
          <p:nvPr/>
        </p:nvPicPr>
        <p:blipFill>
          <a:blip r:embed="rId2"/>
          <a:stretch>
            <a:fillRect/>
          </a:stretch>
        </p:blipFill>
        <p:spPr>
          <a:xfrm>
            <a:off x="842875" y="955040"/>
            <a:ext cx="8235811" cy="5151601"/>
          </a:xfrm>
          <a:prstGeom prst="rect">
            <a:avLst/>
          </a:prstGeom>
        </p:spPr>
      </p:pic>
    </p:spTree>
    <p:extLst>
      <p:ext uri="{BB962C8B-B14F-4D97-AF65-F5344CB8AC3E}">
        <p14:creationId xmlns:p14="http://schemas.microsoft.com/office/powerpoint/2010/main" val="1172947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Mission-appropriate measures</a:t>
            </a:r>
          </a:p>
        </p:txBody>
      </p:sp>
      <p:sp>
        <p:nvSpPr>
          <p:cNvPr id="4" name="Slide Number Placeholder 3"/>
          <p:cNvSpPr>
            <a:spLocks noGrp="1"/>
          </p:cNvSpPr>
          <p:nvPr>
            <p:ph type="sldNum" sz="quarter" idx="12"/>
          </p:nvPr>
        </p:nvSpPr>
        <p:spPr/>
        <p:txBody>
          <a:bodyPr/>
          <a:lstStyle/>
          <a:p>
            <a:fld id="{70C5FF30-07EE-5847-AAA9-A367C1F45818}" type="slidenum">
              <a:rPr lang="en-US" smtClean="0"/>
              <a:pPr/>
              <a:t>26</a:t>
            </a:fld>
            <a:endParaRPr lang="en-US" dirty="0"/>
          </a:p>
        </p:txBody>
      </p:sp>
      <p:sp>
        <p:nvSpPr>
          <p:cNvPr id="7" name="Shape 388">
            <a:extLst>
              <a:ext uri="{FF2B5EF4-FFF2-40B4-BE49-F238E27FC236}">
                <a16:creationId xmlns:a16="http://schemas.microsoft.com/office/drawing/2014/main" id="{D54E80A2-B66A-440C-8C70-50DEFFF61A70}"/>
              </a:ext>
            </a:extLst>
          </p:cNvPr>
          <p:cNvSpPr/>
          <p:nvPr/>
        </p:nvSpPr>
        <p:spPr>
          <a:xfrm>
            <a:off x="457200" y="1107005"/>
            <a:ext cx="9638522" cy="520142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398463" indent="-398463">
              <a:spcBef>
                <a:spcPts val="1200"/>
              </a:spcBef>
              <a:buClr>
                <a:srgbClr val="005895"/>
              </a:buClr>
              <a:buFont typeface="Arial" panose="020B0604020202020204" pitchFamily="34" charset="0"/>
              <a:buChar char="•"/>
              <a:tabLst>
                <a:tab pos="398463" algn="l"/>
              </a:tabLst>
              <a:defRPr sz="2000">
                <a:solidFill>
                  <a:srgbClr val="800000"/>
                </a:solidFill>
                <a:latin typeface="Verdana"/>
                <a:ea typeface="Verdana"/>
                <a:cs typeface="Verdana"/>
                <a:sym typeface="Verdana"/>
              </a:defRPr>
            </a:pPr>
            <a:r>
              <a:rPr lang="en-US" sz="2200" dirty="0">
                <a:solidFill>
                  <a:srgbClr val="000000"/>
                </a:solidFill>
                <a:latin typeface="Helvetica" panose="020B0604020202020204" pitchFamily="34" charset="0"/>
                <a:ea typeface="Verdana"/>
                <a:cs typeface="Helvetica" panose="020B0604020202020204" pitchFamily="34" charset="0"/>
              </a:rPr>
              <a:t>Success in remedial courses</a:t>
            </a:r>
            <a:endParaRPr sz="2200" dirty="0">
              <a:solidFill>
                <a:srgbClr val="000000"/>
              </a:solidFill>
              <a:latin typeface="Helvetica" panose="020B0604020202020204" pitchFamily="34" charset="0"/>
              <a:ea typeface="Verdana"/>
              <a:cs typeface="Helvetica" panose="020B0604020202020204" pitchFamily="34" charset="0"/>
            </a:endParaRPr>
          </a:p>
          <a:p>
            <a:pPr marL="398463" indent="-398463">
              <a:spcBef>
                <a:spcPts val="1200"/>
              </a:spcBef>
              <a:buClr>
                <a:srgbClr val="005895"/>
              </a:buClr>
              <a:buFont typeface="Arial" panose="020B0604020202020204" pitchFamily="34" charset="0"/>
              <a:buChar char="•"/>
              <a:tabLst>
                <a:tab pos="398463" algn="l"/>
              </a:tabLst>
              <a:defRPr sz="2000">
                <a:solidFill>
                  <a:srgbClr val="800000"/>
                </a:solidFill>
                <a:latin typeface="Verdana"/>
                <a:ea typeface="Verdana"/>
                <a:cs typeface="Verdana"/>
                <a:sym typeface="Verdana"/>
              </a:defRPr>
            </a:pPr>
            <a:r>
              <a:rPr lang="en-US" sz="2200" dirty="0">
                <a:solidFill>
                  <a:srgbClr val="000000"/>
                </a:solidFill>
                <a:latin typeface="Helvetica" panose="020B0604020202020204" pitchFamily="34" charset="0"/>
                <a:ea typeface="Verdana"/>
                <a:cs typeface="Helvetica" panose="020B0604020202020204" pitchFamily="34" charset="0"/>
              </a:rPr>
              <a:t>Graduation+transfer out+still enrolled</a:t>
            </a:r>
            <a:endParaRPr sz="2200" dirty="0">
              <a:solidFill>
                <a:srgbClr val="000000"/>
              </a:solidFill>
              <a:latin typeface="Helvetica" panose="020B0604020202020204" pitchFamily="34" charset="0"/>
              <a:ea typeface="Verdana"/>
              <a:cs typeface="Helvetica" panose="020B0604020202020204" pitchFamily="34" charset="0"/>
            </a:endParaRPr>
          </a:p>
          <a:p>
            <a:pPr marL="398463" indent="-398463">
              <a:spcBef>
                <a:spcPts val="1200"/>
              </a:spcBef>
              <a:buClr>
                <a:srgbClr val="005895"/>
              </a:buClr>
              <a:buFont typeface="Arial" panose="020B0604020202020204" pitchFamily="34" charset="0"/>
              <a:buChar char="•"/>
              <a:tabLst>
                <a:tab pos="398463" algn="l"/>
              </a:tabLst>
              <a:defRPr sz="2000">
                <a:solidFill>
                  <a:srgbClr val="800000"/>
                </a:solidFill>
                <a:latin typeface="Verdana"/>
                <a:ea typeface="Verdana"/>
                <a:cs typeface="Verdana"/>
                <a:sym typeface="Verdana"/>
              </a:defRPr>
            </a:pPr>
            <a:r>
              <a:rPr lang="en-US" sz="2200" dirty="0">
                <a:solidFill>
                  <a:srgbClr val="000000"/>
                </a:solidFill>
                <a:latin typeface="Helvetica" panose="020B0604020202020204" pitchFamily="34" charset="0"/>
                <a:cs typeface="Helvetica" panose="020B0604020202020204" pitchFamily="34" charset="0"/>
              </a:rPr>
              <a:t>Number of students receiving Rhodes, Marshall, Fulbright, Truman &amp; Goldwater Scholarships </a:t>
            </a:r>
          </a:p>
          <a:p>
            <a:pPr marL="398463" indent="-398463">
              <a:spcBef>
                <a:spcPts val="1200"/>
              </a:spcBef>
              <a:buClr>
                <a:srgbClr val="005895"/>
              </a:buClr>
              <a:buFont typeface="Arial" panose="020B0604020202020204" pitchFamily="34" charset="0"/>
              <a:buChar char="•"/>
              <a:tabLst>
                <a:tab pos="398463" algn="l"/>
              </a:tabLst>
              <a:defRPr sz="2000">
                <a:solidFill>
                  <a:srgbClr val="800000"/>
                </a:solidFill>
                <a:latin typeface="Verdana"/>
                <a:ea typeface="Verdana"/>
                <a:cs typeface="Verdana"/>
                <a:sym typeface="Verdana"/>
              </a:defRPr>
            </a:pPr>
            <a:r>
              <a:rPr lang="en-US" sz="2200" dirty="0">
                <a:solidFill>
                  <a:srgbClr val="000000"/>
                </a:solidFill>
                <a:latin typeface="Helvetica" panose="020B0604020202020204" pitchFamily="34" charset="0"/>
                <a:cs typeface="Helvetica" panose="020B0604020202020204" pitchFamily="34" charset="0"/>
              </a:rPr>
              <a:t>Percentage of students enrolled in service-learning activities</a:t>
            </a:r>
          </a:p>
          <a:p>
            <a:pPr marL="398463" indent="-398463">
              <a:spcBef>
                <a:spcPts val="1200"/>
              </a:spcBef>
              <a:buClr>
                <a:srgbClr val="005895"/>
              </a:buClr>
              <a:buFont typeface="Arial" panose="020B0604020202020204" pitchFamily="34" charset="0"/>
              <a:buChar char="•"/>
              <a:tabLst>
                <a:tab pos="398463" algn="l"/>
              </a:tabLst>
              <a:defRPr sz="2000">
                <a:solidFill>
                  <a:srgbClr val="800000"/>
                </a:solidFill>
                <a:latin typeface="Verdana"/>
                <a:ea typeface="Verdana"/>
                <a:cs typeface="Verdana"/>
                <a:sym typeface="Verdana"/>
              </a:defRPr>
            </a:pPr>
            <a:r>
              <a:rPr lang="en-US" sz="2200" dirty="0">
                <a:solidFill>
                  <a:srgbClr val="000000"/>
                </a:solidFill>
                <a:latin typeface="Helvetica" panose="020B0604020202020204" pitchFamily="34" charset="0"/>
                <a:cs typeface="Helvetica" panose="020B0604020202020204" pitchFamily="34" charset="0"/>
              </a:rPr>
              <a:t>Percentage of internship students offered permanent placements</a:t>
            </a:r>
          </a:p>
          <a:p>
            <a:pPr marL="398463" indent="-398463">
              <a:spcBef>
                <a:spcPts val="1200"/>
              </a:spcBef>
              <a:buClr>
                <a:srgbClr val="005895"/>
              </a:buClr>
              <a:buFont typeface="Arial" panose="020B0604020202020204" pitchFamily="34" charset="0"/>
              <a:buChar char="•"/>
              <a:tabLst>
                <a:tab pos="398463" algn="l"/>
              </a:tabLst>
              <a:defRPr sz="2000">
                <a:solidFill>
                  <a:srgbClr val="800000"/>
                </a:solidFill>
                <a:latin typeface="Verdana"/>
                <a:ea typeface="Verdana"/>
                <a:cs typeface="Verdana"/>
                <a:sym typeface="Verdana"/>
              </a:defRPr>
            </a:pPr>
            <a:r>
              <a:rPr lang="en-US" sz="2200" dirty="0">
                <a:solidFill>
                  <a:srgbClr val="000000"/>
                </a:solidFill>
                <a:latin typeface="Helvetica" panose="020B0604020202020204" pitchFamily="34" charset="0"/>
                <a:ea typeface="Verdana"/>
                <a:cs typeface="Helvetica" panose="020B0604020202020204" pitchFamily="34" charset="0"/>
              </a:rPr>
              <a:t>Doctoral degrees earned </a:t>
            </a:r>
            <a:r>
              <a:rPr lang="en-US" sz="2200" dirty="0">
                <a:solidFill>
                  <a:srgbClr val="000000"/>
                </a:solidFill>
                <a:latin typeface="Helvetica" panose="020B0604020202020204" pitchFamily="34" charset="0"/>
                <a:cs typeface="Helvetica" panose="020B0604020202020204" pitchFamily="34" charset="0"/>
              </a:rPr>
              <a:t>by discipline by institution</a:t>
            </a:r>
          </a:p>
          <a:p>
            <a:pPr marL="398463" indent="-398463">
              <a:spcBef>
                <a:spcPts val="1200"/>
              </a:spcBef>
              <a:buClr>
                <a:srgbClr val="005895"/>
              </a:buClr>
              <a:buFont typeface="Arial" panose="020B0604020202020204" pitchFamily="34" charset="0"/>
              <a:buChar char="•"/>
              <a:tabLst>
                <a:tab pos="398463" algn="l"/>
              </a:tabLst>
              <a:defRPr sz="2000">
                <a:solidFill>
                  <a:srgbClr val="800000"/>
                </a:solidFill>
                <a:latin typeface="Verdana"/>
                <a:ea typeface="Verdana"/>
                <a:cs typeface="Verdana"/>
                <a:sym typeface="Verdana"/>
              </a:defRPr>
            </a:pPr>
            <a:r>
              <a:rPr lang="en-US" sz="2200" dirty="0">
                <a:solidFill>
                  <a:srgbClr val="000000"/>
                </a:solidFill>
                <a:latin typeface="Helvetica" panose="020B0604020202020204" pitchFamily="34" charset="0"/>
                <a:cs typeface="Helvetica" panose="020B0604020202020204" pitchFamily="34" charset="0"/>
              </a:rPr>
              <a:t>Percentage of graduates working in the non-profit sector</a:t>
            </a:r>
          </a:p>
          <a:p>
            <a:pPr marL="398463" indent="-398463">
              <a:spcBef>
                <a:spcPts val="1200"/>
              </a:spcBef>
              <a:buClr>
                <a:srgbClr val="005895"/>
              </a:buClr>
              <a:buFont typeface="Arial" panose="020B0604020202020204" pitchFamily="34" charset="0"/>
              <a:buChar char="•"/>
              <a:tabLst>
                <a:tab pos="398463" algn="l"/>
              </a:tabLst>
              <a:defRPr sz="2000">
                <a:solidFill>
                  <a:srgbClr val="800000"/>
                </a:solidFill>
                <a:latin typeface="Verdana"/>
                <a:ea typeface="Verdana"/>
                <a:cs typeface="Verdana"/>
                <a:sym typeface="Verdana"/>
              </a:defRPr>
            </a:pPr>
            <a:r>
              <a:rPr lang="en-US" sz="2200" dirty="0">
                <a:solidFill>
                  <a:srgbClr val="000000"/>
                </a:solidFill>
                <a:latin typeface="Helvetica" panose="020B0604020202020204" pitchFamily="34" charset="0"/>
                <a:cs typeface="Helvetica" panose="020B0604020202020204" pitchFamily="34" charset="0"/>
              </a:rPr>
              <a:t>Percentage of graduates starting their own business</a:t>
            </a:r>
          </a:p>
          <a:p>
            <a:pPr marL="398463" indent="-398463">
              <a:spcBef>
                <a:spcPts val="1200"/>
              </a:spcBef>
              <a:buClr>
                <a:srgbClr val="005895"/>
              </a:buClr>
              <a:buFont typeface="Arial" panose="020B0604020202020204" pitchFamily="34" charset="0"/>
              <a:buChar char="•"/>
              <a:tabLst>
                <a:tab pos="398463" algn="l"/>
              </a:tabLst>
              <a:defRPr sz="2000">
                <a:solidFill>
                  <a:srgbClr val="800000"/>
                </a:solidFill>
                <a:latin typeface="Verdana"/>
                <a:ea typeface="Verdana"/>
                <a:cs typeface="Verdana"/>
                <a:sym typeface="Verdana"/>
              </a:defRPr>
            </a:pPr>
            <a:r>
              <a:rPr lang="en-US" sz="2200" dirty="0">
                <a:solidFill>
                  <a:srgbClr val="000000"/>
                </a:solidFill>
                <a:latin typeface="Helvetica" panose="020B0604020202020204" pitchFamily="34" charset="0"/>
                <a:cs typeface="Helvetica" panose="020B0604020202020204" pitchFamily="34" charset="0"/>
              </a:rPr>
              <a:t>Employment status and average starting salary</a:t>
            </a:r>
          </a:p>
          <a:p>
            <a:pPr marL="398463" indent="-398463">
              <a:spcBef>
                <a:spcPts val="1200"/>
              </a:spcBef>
              <a:buClr>
                <a:srgbClr val="005895"/>
              </a:buClr>
              <a:buFont typeface="Arial" panose="020B0604020202020204" pitchFamily="34" charset="0"/>
              <a:buChar char="•"/>
              <a:tabLst>
                <a:tab pos="398463" algn="l"/>
              </a:tabLst>
              <a:defRPr sz="2000">
                <a:solidFill>
                  <a:srgbClr val="800000"/>
                </a:solidFill>
                <a:latin typeface="Verdana"/>
                <a:ea typeface="Verdana"/>
                <a:cs typeface="Verdana"/>
                <a:sym typeface="Verdana"/>
              </a:defRPr>
            </a:pPr>
            <a:r>
              <a:rPr lang="en-US" sz="2200" dirty="0">
                <a:solidFill>
                  <a:srgbClr val="000000"/>
                </a:solidFill>
                <a:latin typeface="Helvetica" panose="020B0604020202020204" pitchFamily="34" charset="0"/>
                <a:cs typeface="Helvetica" panose="020B0604020202020204" pitchFamily="34" charset="0"/>
              </a:rPr>
              <a:t>Number of graduates nominated for an Emmy</a:t>
            </a:r>
          </a:p>
        </p:txBody>
      </p:sp>
      <p:pic>
        <p:nvPicPr>
          <p:cNvPr id="8" name="Picture 7">
            <a:extLst>
              <a:ext uri="{FF2B5EF4-FFF2-40B4-BE49-F238E27FC236}">
                <a16:creationId xmlns:a16="http://schemas.microsoft.com/office/drawing/2014/main" id="{97B40C9E-7CF1-4DA6-837A-386E0EA8995F}"/>
              </a:ext>
            </a:extLst>
          </p:cNvPr>
          <p:cNvPicPr>
            <a:picLocks noChangeAspect="1"/>
          </p:cNvPicPr>
          <p:nvPr/>
        </p:nvPicPr>
        <p:blipFill>
          <a:blip r:embed="rId2"/>
          <a:stretch>
            <a:fillRect/>
          </a:stretch>
        </p:blipFill>
        <p:spPr>
          <a:xfrm>
            <a:off x="8832980" y="4008456"/>
            <a:ext cx="929972" cy="1742539"/>
          </a:xfrm>
          <a:prstGeom prst="rect">
            <a:avLst/>
          </a:prstGeom>
        </p:spPr>
      </p:pic>
    </p:spTree>
    <p:extLst>
      <p:ext uri="{BB962C8B-B14F-4D97-AF65-F5344CB8AC3E}">
        <p14:creationId xmlns:p14="http://schemas.microsoft.com/office/powerpoint/2010/main" val="1254791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E5ADC-A930-4CFD-9A39-E3CDCEC15EA3}"/>
              </a:ext>
            </a:extLst>
          </p:cNvPr>
          <p:cNvSpPr>
            <a:spLocks noGrp="1"/>
          </p:cNvSpPr>
          <p:nvPr>
            <p:ph type="title"/>
          </p:nvPr>
        </p:nvSpPr>
        <p:spPr/>
        <p:txBody>
          <a:bodyPr>
            <a:normAutofit/>
          </a:bodyPr>
          <a:lstStyle/>
          <a:p>
            <a:r>
              <a:rPr lang="en-US" sz="3200" dirty="0"/>
              <a:t>Using the Data Forms in accreditation reports</a:t>
            </a:r>
          </a:p>
        </p:txBody>
      </p:sp>
      <p:sp>
        <p:nvSpPr>
          <p:cNvPr id="4" name="Slide Number Placeholder 3">
            <a:extLst>
              <a:ext uri="{FF2B5EF4-FFF2-40B4-BE49-F238E27FC236}">
                <a16:creationId xmlns:a16="http://schemas.microsoft.com/office/drawing/2014/main" id="{4DF776C1-5F00-4E46-8495-DBFC76EB9BF6}"/>
              </a:ext>
            </a:extLst>
          </p:cNvPr>
          <p:cNvSpPr>
            <a:spLocks noGrp="1"/>
          </p:cNvSpPr>
          <p:nvPr>
            <p:ph type="sldNum" sz="quarter" idx="12"/>
          </p:nvPr>
        </p:nvSpPr>
        <p:spPr/>
        <p:txBody>
          <a:bodyPr/>
          <a:lstStyle/>
          <a:p>
            <a:fld id="{70C5FF30-07EE-5847-AAA9-A367C1F45818}" type="slidenum">
              <a:rPr lang="en-US" smtClean="0"/>
              <a:pPr/>
              <a:t>27</a:t>
            </a:fld>
            <a:endParaRPr lang="en-US" dirty="0"/>
          </a:p>
        </p:txBody>
      </p:sp>
      <p:sp>
        <p:nvSpPr>
          <p:cNvPr id="5" name="Rectangle 5">
            <a:extLst>
              <a:ext uri="{FF2B5EF4-FFF2-40B4-BE49-F238E27FC236}">
                <a16:creationId xmlns:a16="http://schemas.microsoft.com/office/drawing/2014/main" id="{5C0DE2D4-A623-4AC0-93BB-0E5C47D0C357}"/>
              </a:ext>
            </a:extLst>
          </p:cNvPr>
          <p:cNvSpPr>
            <a:spLocks noChangeArrowheads="1"/>
          </p:cNvSpPr>
          <p:nvPr/>
        </p:nvSpPr>
        <p:spPr bwMode="auto">
          <a:xfrm>
            <a:off x="237066" y="990600"/>
            <a:ext cx="10037233" cy="1729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har char="•"/>
              <a:defRPr sz="3200">
                <a:solidFill>
                  <a:schemeClr val="tx1"/>
                </a:solidFill>
                <a:latin typeface="Arial Rounded MT Bold" pitchFamily="34" charset="0"/>
              </a:defRPr>
            </a:lvl1pPr>
            <a:lvl2pPr marL="742950" indent="-285750" eaLnBrk="0" hangingPunct="0">
              <a:spcBef>
                <a:spcPct val="20000"/>
              </a:spcBef>
              <a:buChar char="–"/>
              <a:defRPr sz="2800">
                <a:solidFill>
                  <a:schemeClr val="tx1"/>
                </a:solidFill>
                <a:latin typeface="Arial Rounded MT Bold" pitchFamily="34" charset="0"/>
              </a:defRPr>
            </a:lvl2pPr>
            <a:lvl3pPr marL="1143000" indent="-228600" eaLnBrk="0" hangingPunct="0">
              <a:spcBef>
                <a:spcPct val="20000"/>
              </a:spcBef>
              <a:buChar char="•"/>
              <a:defRPr sz="2400">
                <a:solidFill>
                  <a:schemeClr val="tx1"/>
                </a:solidFill>
                <a:latin typeface="Arial Rounded MT Bold" pitchFamily="34" charset="0"/>
              </a:defRPr>
            </a:lvl3pPr>
            <a:lvl4pPr marL="1600200" indent="-228600" eaLnBrk="0" hangingPunct="0">
              <a:spcBef>
                <a:spcPct val="20000"/>
              </a:spcBef>
              <a:buChar char="–"/>
              <a:defRPr sz="2000">
                <a:solidFill>
                  <a:schemeClr val="tx1"/>
                </a:solidFill>
                <a:latin typeface="Arial Rounded MT Bold" pitchFamily="34" charset="0"/>
              </a:defRPr>
            </a:lvl4pPr>
            <a:lvl5pPr marL="2057400" indent="-228600" eaLnBrk="0" hangingPunct="0">
              <a:spcBef>
                <a:spcPct val="20000"/>
              </a:spcBef>
              <a:buChar char="»"/>
              <a:defRPr sz="2000">
                <a:solidFill>
                  <a:schemeClr val="tx1"/>
                </a:solidFill>
                <a:latin typeface="Arial Rounded MT Bold" pitchFamily="34" charset="0"/>
              </a:defRPr>
            </a:lvl5pPr>
            <a:lvl6pPr marL="2514600" indent="-228600" eaLnBrk="0" fontAlgn="base" hangingPunct="0">
              <a:spcBef>
                <a:spcPct val="20000"/>
              </a:spcBef>
              <a:spcAft>
                <a:spcPct val="0"/>
              </a:spcAft>
              <a:buChar char="»"/>
              <a:defRPr sz="2000">
                <a:solidFill>
                  <a:schemeClr val="tx1"/>
                </a:solidFill>
                <a:latin typeface="Arial Rounded MT Bold" pitchFamily="34" charset="0"/>
              </a:defRPr>
            </a:lvl6pPr>
            <a:lvl7pPr marL="2971800" indent="-228600" eaLnBrk="0" fontAlgn="base" hangingPunct="0">
              <a:spcBef>
                <a:spcPct val="20000"/>
              </a:spcBef>
              <a:spcAft>
                <a:spcPct val="0"/>
              </a:spcAft>
              <a:buChar char="»"/>
              <a:defRPr sz="2000">
                <a:solidFill>
                  <a:schemeClr val="tx1"/>
                </a:solidFill>
                <a:latin typeface="Arial Rounded MT Bold" pitchFamily="34" charset="0"/>
              </a:defRPr>
            </a:lvl7pPr>
            <a:lvl8pPr marL="3429000" indent="-228600" eaLnBrk="0" fontAlgn="base" hangingPunct="0">
              <a:spcBef>
                <a:spcPct val="20000"/>
              </a:spcBef>
              <a:spcAft>
                <a:spcPct val="0"/>
              </a:spcAft>
              <a:buChar char="»"/>
              <a:defRPr sz="2000">
                <a:solidFill>
                  <a:schemeClr val="tx1"/>
                </a:solidFill>
                <a:latin typeface="Arial Rounded MT Bold" pitchFamily="34" charset="0"/>
              </a:defRPr>
            </a:lvl8pPr>
            <a:lvl9pPr marL="3886200" indent="-228600" eaLnBrk="0" fontAlgn="base" hangingPunct="0">
              <a:spcBef>
                <a:spcPct val="20000"/>
              </a:spcBef>
              <a:spcAft>
                <a:spcPct val="0"/>
              </a:spcAft>
              <a:buChar char="»"/>
              <a:defRPr sz="2000">
                <a:solidFill>
                  <a:schemeClr val="tx1"/>
                </a:solidFill>
                <a:latin typeface="Arial Rounded MT Bold" pitchFamily="34" charset="0"/>
              </a:defRPr>
            </a:lvl9pPr>
          </a:lstStyle>
          <a:p>
            <a:pPr eaLnBrk="1" hangingPunct="1">
              <a:spcBef>
                <a:spcPct val="0"/>
              </a:spcBef>
              <a:spcAft>
                <a:spcPct val="80000"/>
              </a:spcAft>
              <a:buClr>
                <a:schemeClr val="hlink"/>
              </a:buClr>
              <a:defRPr/>
            </a:pPr>
            <a:r>
              <a:rPr lang="en-US" altLang="en-US" sz="2800" dirty="0">
                <a:solidFill>
                  <a:srgbClr val="005895"/>
                </a:solidFill>
                <a:latin typeface="Helvetica" panose="020B0604020202020204" pitchFamily="34" charset="0"/>
                <a:cs typeface="Helvetica" panose="020B0604020202020204" pitchFamily="34" charset="0"/>
              </a:rPr>
              <a:t>Start early </a:t>
            </a:r>
            <a:r>
              <a:rPr lang="en-US" altLang="en-US" sz="2800" dirty="0">
                <a:latin typeface="Helvetica" panose="020B0604020202020204" pitchFamily="34" charset="0"/>
                <a:cs typeface="Helvetica" panose="020B0604020202020204" pitchFamily="34" charset="0"/>
              </a:rPr>
              <a:t>so you can see what data you have and what else you want to collect.</a:t>
            </a:r>
          </a:p>
          <a:p>
            <a:pPr eaLnBrk="1" hangingPunct="1">
              <a:spcBef>
                <a:spcPct val="0"/>
              </a:spcBef>
              <a:spcAft>
                <a:spcPct val="80000"/>
              </a:spcAft>
              <a:buClr>
                <a:schemeClr val="hlink"/>
              </a:buClr>
              <a:defRPr/>
            </a:pPr>
            <a:r>
              <a:rPr lang="en-US" altLang="en-US" sz="2800" dirty="0">
                <a:solidFill>
                  <a:srgbClr val="005895"/>
                </a:solidFill>
                <a:latin typeface="Helvetica" panose="020B0604020202020204" pitchFamily="34" charset="0"/>
                <a:cs typeface="Helvetica" panose="020B0604020202020204" pitchFamily="34" charset="0"/>
              </a:rPr>
              <a:t>Engage the campus </a:t>
            </a:r>
            <a:r>
              <a:rPr lang="en-US" altLang="en-US" sz="2800" dirty="0">
                <a:latin typeface="Helvetica" panose="020B0604020202020204" pitchFamily="34" charset="0"/>
                <a:cs typeface="Helvetica" panose="020B0604020202020204" pitchFamily="34" charset="0"/>
              </a:rPr>
              <a:t>in a discussion about student success. </a:t>
            </a:r>
          </a:p>
        </p:txBody>
      </p:sp>
      <p:sp>
        <p:nvSpPr>
          <p:cNvPr id="7" name="Rectangle 6">
            <a:extLst>
              <a:ext uri="{FF2B5EF4-FFF2-40B4-BE49-F238E27FC236}">
                <a16:creationId xmlns:a16="http://schemas.microsoft.com/office/drawing/2014/main" id="{1FF0B62F-C146-44B1-813F-D8CC803D8D2B}"/>
              </a:ext>
            </a:extLst>
          </p:cNvPr>
          <p:cNvSpPr/>
          <p:nvPr/>
        </p:nvSpPr>
        <p:spPr>
          <a:xfrm>
            <a:off x="801687" y="2798556"/>
            <a:ext cx="7696200" cy="3564053"/>
          </a:xfrm>
          <a:prstGeom prst="rect">
            <a:avLst/>
          </a:prstGeom>
        </p:spPr>
        <p:txBody>
          <a:bodyPr wrap="square">
            <a:spAutoFit/>
          </a:bodyPr>
          <a:lstStyle/>
          <a:p>
            <a:pPr marL="285750" indent="-285750">
              <a:spcAft>
                <a:spcPct val="80000"/>
              </a:spcAft>
              <a:buClr>
                <a:srgbClr val="005895"/>
              </a:buClr>
              <a:buSzPct val="125000"/>
              <a:buFont typeface="Arial" panose="020B0604020202020204" pitchFamily="34" charset="0"/>
              <a:buChar char="•"/>
              <a:defRPr/>
            </a:pPr>
            <a:r>
              <a:rPr lang="en-US" altLang="en-US" sz="2400" dirty="0">
                <a:latin typeface="Helvetica" panose="020B0604020202020204" pitchFamily="34" charset="0"/>
                <a:cs typeface="Helvetica" panose="020B0604020202020204" pitchFamily="34" charset="0"/>
              </a:rPr>
              <a:t>What retention and graduation rates beyond IPEDS are helpful to us?  </a:t>
            </a:r>
          </a:p>
          <a:p>
            <a:pPr marL="285750" indent="-285750">
              <a:spcAft>
                <a:spcPct val="80000"/>
              </a:spcAft>
              <a:buClr>
                <a:srgbClr val="005895"/>
              </a:buClr>
              <a:buSzPct val="125000"/>
              <a:buFont typeface="Arial" panose="020B0604020202020204" pitchFamily="34" charset="0"/>
              <a:buChar char="•"/>
              <a:defRPr/>
            </a:pPr>
            <a:r>
              <a:rPr lang="en-US" altLang="en-US" sz="2400" dirty="0">
                <a:latin typeface="Helvetica" panose="020B0604020202020204" pitchFamily="34" charset="0"/>
                <a:cs typeface="Helvetica" panose="020B0604020202020204" pitchFamily="34" charset="0"/>
              </a:rPr>
              <a:t>How do we define student success? How do we measure success?  </a:t>
            </a:r>
          </a:p>
          <a:p>
            <a:pPr marL="285750" indent="-285750">
              <a:spcAft>
                <a:spcPct val="80000"/>
              </a:spcAft>
              <a:buClr>
                <a:srgbClr val="005895"/>
              </a:buClr>
              <a:buSzPct val="125000"/>
              <a:buFont typeface="Arial" panose="020B0604020202020204" pitchFamily="34" charset="0"/>
              <a:buChar char="•"/>
              <a:defRPr/>
            </a:pPr>
            <a:r>
              <a:rPr lang="en-US" altLang="en-US" sz="2400" dirty="0">
                <a:latin typeface="Helvetica" panose="020B0604020202020204" pitchFamily="34" charset="0"/>
                <a:cs typeface="Helvetica" panose="020B0604020202020204" pitchFamily="34" charset="0"/>
              </a:rPr>
              <a:t>What quantitative, qualitative, and anecdotal evidence about student success do we have?  </a:t>
            </a:r>
          </a:p>
          <a:p>
            <a:pPr marL="285750" indent="-285750">
              <a:spcAft>
                <a:spcPct val="80000"/>
              </a:spcAft>
              <a:buClr>
                <a:srgbClr val="005895"/>
              </a:buClr>
              <a:buSzPct val="125000"/>
              <a:buFont typeface="Arial" panose="020B0604020202020204" pitchFamily="34" charset="0"/>
              <a:buChar char="•"/>
              <a:defRPr/>
            </a:pPr>
            <a:r>
              <a:rPr lang="en-US" altLang="en-US" sz="2400" dirty="0">
                <a:latin typeface="Helvetica" panose="020B0604020202020204" pitchFamily="34" charset="0"/>
                <a:cs typeface="Helvetica" panose="020B0604020202020204" pitchFamily="34" charset="0"/>
              </a:rPr>
              <a:t>What else do we need?</a:t>
            </a:r>
          </a:p>
        </p:txBody>
      </p:sp>
    </p:spTree>
    <p:extLst>
      <p:ext uri="{BB962C8B-B14F-4D97-AF65-F5344CB8AC3E}">
        <p14:creationId xmlns:p14="http://schemas.microsoft.com/office/powerpoint/2010/main" val="1824239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E5ADC-A930-4CFD-9A39-E3CDCEC15EA3}"/>
              </a:ext>
            </a:extLst>
          </p:cNvPr>
          <p:cNvSpPr>
            <a:spLocks noGrp="1"/>
          </p:cNvSpPr>
          <p:nvPr>
            <p:ph type="title"/>
          </p:nvPr>
        </p:nvSpPr>
        <p:spPr/>
        <p:txBody>
          <a:bodyPr>
            <a:normAutofit/>
          </a:bodyPr>
          <a:lstStyle/>
          <a:p>
            <a:r>
              <a:rPr lang="en-US" sz="3200" dirty="0"/>
              <a:t>Using the Data Forms (continued)</a:t>
            </a:r>
          </a:p>
        </p:txBody>
      </p:sp>
      <p:sp>
        <p:nvSpPr>
          <p:cNvPr id="4" name="Slide Number Placeholder 3">
            <a:extLst>
              <a:ext uri="{FF2B5EF4-FFF2-40B4-BE49-F238E27FC236}">
                <a16:creationId xmlns:a16="http://schemas.microsoft.com/office/drawing/2014/main" id="{4DF776C1-5F00-4E46-8495-DBFC76EB9BF6}"/>
              </a:ext>
            </a:extLst>
          </p:cNvPr>
          <p:cNvSpPr>
            <a:spLocks noGrp="1"/>
          </p:cNvSpPr>
          <p:nvPr>
            <p:ph type="sldNum" sz="quarter" idx="12"/>
          </p:nvPr>
        </p:nvSpPr>
        <p:spPr/>
        <p:txBody>
          <a:bodyPr/>
          <a:lstStyle/>
          <a:p>
            <a:fld id="{70C5FF30-07EE-5847-AAA9-A367C1F45818}" type="slidenum">
              <a:rPr lang="en-US" smtClean="0"/>
              <a:pPr/>
              <a:t>28</a:t>
            </a:fld>
            <a:endParaRPr lang="en-US" dirty="0"/>
          </a:p>
        </p:txBody>
      </p:sp>
      <p:sp>
        <p:nvSpPr>
          <p:cNvPr id="5" name="Rectangle 5">
            <a:extLst>
              <a:ext uri="{FF2B5EF4-FFF2-40B4-BE49-F238E27FC236}">
                <a16:creationId xmlns:a16="http://schemas.microsoft.com/office/drawing/2014/main" id="{97DDED17-556A-4AF8-8F4E-65AA0A102E8B}"/>
              </a:ext>
            </a:extLst>
          </p:cNvPr>
          <p:cNvSpPr>
            <a:spLocks noChangeArrowheads="1"/>
          </p:cNvSpPr>
          <p:nvPr/>
        </p:nvSpPr>
        <p:spPr bwMode="auto">
          <a:xfrm>
            <a:off x="228600" y="990600"/>
            <a:ext cx="9423400" cy="3453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har char="•"/>
              <a:defRPr sz="3200">
                <a:solidFill>
                  <a:schemeClr val="tx1"/>
                </a:solidFill>
                <a:latin typeface="Arial Rounded MT Bold" pitchFamily="34" charset="0"/>
              </a:defRPr>
            </a:lvl1pPr>
            <a:lvl2pPr marL="742950" indent="-285750" eaLnBrk="0" hangingPunct="0">
              <a:spcBef>
                <a:spcPct val="20000"/>
              </a:spcBef>
              <a:buChar char="–"/>
              <a:defRPr sz="2800">
                <a:solidFill>
                  <a:schemeClr val="tx1"/>
                </a:solidFill>
                <a:latin typeface="Arial Rounded MT Bold" pitchFamily="34" charset="0"/>
              </a:defRPr>
            </a:lvl2pPr>
            <a:lvl3pPr marL="1143000" indent="-228600" eaLnBrk="0" hangingPunct="0">
              <a:spcBef>
                <a:spcPct val="20000"/>
              </a:spcBef>
              <a:buChar char="•"/>
              <a:defRPr sz="2400">
                <a:solidFill>
                  <a:schemeClr val="tx1"/>
                </a:solidFill>
                <a:latin typeface="Arial Rounded MT Bold" pitchFamily="34" charset="0"/>
              </a:defRPr>
            </a:lvl3pPr>
            <a:lvl4pPr marL="1600200" indent="-228600" eaLnBrk="0" hangingPunct="0">
              <a:spcBef>
                <a:spcPct val="20000"/>
              </a:spcBef>
              <a:buChar char="–"/>
              <a:defRPr sz="2000">
                <a:solidFill>
                  <a:schemeClr val="tx1"/>
                </a:solidFill>
                <a:latin typeface="Arial Rounded MT Bold" pitchFamily="34" charset="0"/>
              </a:defRPr>
            </a:lvl4pPr>
            <a:lvl5pPr marL="2057400" indent="-228600" eaLnBrk="0" hangingPunct="0">
              <a:spcBef>
                <a:spcPct val="20000"/>
              </a:spcBef>
              <a:buChar char="»"/>
              <a:defRPr sz="2000">
                <a:solidFill>
                  <a:schemeClr val="tx1"/>
                </a:solidFill>
                <a:latin typeface="Arial Rounded MT Bold" pitchFamily="34" charset="0"/>
              </a:defRPr>
            </a:lvl5pPr>
            <a:lvl6pPr marL="2514600" indent="-228600" eaLnBrk="0" fontAlgn="base" hangingPunct="0">
              <a:spcBef>
                <a:spcPct val="20000"/>
              </a:spcBef>
              <a:spcAft>
                <a:spcPct val="0"/>
              </a:spcAft>
              <a:buChar char="»"/>
              <a:defRPr sz="2000">
                <a:solidFill>
                  <a:schemeClr val="tx1"/>
                </a:solidFill>
                <a:latin typeface="Arial Rounded MT Bold" pitchFamily="34" charset="0"/>
              </a:defRPr>
            </a:lvl6pPr>
            <a:lvl7pPr marL="2971800" indent="-228600" eaLnBrk="0" fontAlgn="base" hangingPunct="0">
              <a:spcBef>
                <a:spcPct val="20000"/>
              </a:spcBef>
              <a:spcAft>
                <a:spcPct val="0"/>
              </a:spcAft>
              <a:buChar char="»"/>
              <a:defRPr sz="2000">
                <a:solidFill>
                  <a:schemeClr val="tx1"/>
                </a:solidFill>
                <a:latin typeface="Arial Rounded MT Bold" pitchFamily="34" charset="0"/>
              </a:defRPr>
            </a:lvl7pPr>
            <a:lvl8pPr marL="3429000" indent="-228600" eaLnBrk="0" fontAlgn="base" hangingPunct="0">
              <a:spcBef>
                <a:spcPct val="20000"/>
              </a:spcBef>
              <a:spcAft>
                <a:spcPct val="0"/>
              </a:spcAft>
              <a:buChar char="»"/>
              <a:defRPr sz="2000">
                <a:solidFill>
                  <a:schemeClr val="tx1"/>
                </a:solidFill>
                <a:latin typeface="Arial Rounded MT Bold" pitchFamily="34" charset="0"/>
              </a:defRPr>
            </a:lvl8pPr>
            <a:lvl9pPr marL="3886200" indent="-228600" eaLnBrk="0" fontAlgn="base" hangingPunct="0">
              <a:spcBef>
                <a:spcPct val="20000"/>
              </a:spcBef>
              <a:spcAft>
                <a:spcPct val="0"/>
              </a:spcAft>
              <a:buChar char="»"/>
              <a:defRPr sz="2000">
                <a:solidFill>
                  <a:schemeClr val="tx1"/>
                </a:solidFill>
                <a:latin typeface="Arial Rounded MT Bold" pitchFamily="34" charset="0"/>
              </a:defRPr>
            </a:lvl9pPr>
          </a:lstStyle>
          <a:p>
            <a:pPr eaLnBrk="1" hangingPunct="1">
              <a:spcBef>
                <a:spcPct val="0"/>
              </a:spcBef>
              <a:spcAft>
                <a:spcPct val="80000"/>
              </a:spcAft>
              <a:buClr>
                <a:schemeClr val="hlink"/>
              </a:buClr>
            </a:pPr>
            <a:r>
              <a:rPr lang="en-US" altLang="en-US" sz="2800" dirty="0">
                <a:solidFill>
                  <a:srgbClr val="005895"/>
                </a:solidFill>
                <a:latin typeface="Helvetica" panose="020B0604020202020204" pitchFamily="34" charset="0"/>
                <a:cs typeface="Helvetica" panose="020B0604020202020204" pitchFamily="34" charset="0"/>
              </a:rPr>
              <a:t>Analyze</a:t>
            </a:r>
            <a:r>
              <a:rPr lang="en-US" altLang="en-US" sz="2800" dirty="0">
                <a:latin typeface="Helvetica" panose="020B0604020202020204" pitchFamily="34" charset="0"/>
                <a:cs typeface="Helvetica" panose="020B0604020202020204" pitchFamily="34" charset="0"/>
              </a:rPr>
              <a:t> the data – what do these data tell us about our institution?  … about how well we fulfill the Standards?  … about our capacity to collect, analyze and use important institutional data, especially data about student success and achievement?  … about where and how we need to improve?</a:t>
            </a:r>
          </a:p>
          <a:p>
            <a:pPr eaLnBrk="1" hangingPunct="1">
              <a:spcBef>
                <a:spcPct val="0"/>
              </a:spcBef>
              <a:spcAft>
                <a:spcPct val="80000"/>
              </a:spcAft>
              <a:buClr>
                <a:schemeClr val="hlink"/>
              </a:buClr>
            </a:pPr>
            <a:r>
              <a:rPr lang="en-US" altLang="en-US" sz="2800" dirty="0">
                <a:solidFill>
                  <a:srgbClr val="005895"/>
                </a:solidFill>
                <a:latin typeface="Helvetica" panose="020B0604020202020204" pitchFamily="34" charset="0"/>
                <a:cs typeface="Helvetica" panose="020B0604020202020204" pitchFamily="34" charset="0"/>
              </a:rPr>
              <a:t>Incorporate</a:t>
            </a:r>
            <a:r>
              <a:rPr lang="en-US" altLang="en-US" sz="2800" dirty="0">
                <a:latin typeface="Helvetica" panose="020B0604020202020204" pitchFamily="34" charset="0"/>
                <a:cs typeface="Helvetica" panose="020B0604020202020204" pitchFamily="34" charset="0"/>
              </a:rPr>
              <a:t> the data into the narrative.</a:t>
            </a:r>
          </a:p>
        </p:txBody>
      </p:sp>
      <p:sp>
        <p:nvSpPr>
          <p:cNvPr id="7" name="Text Box 10">
            <a:extLst>
              <a:ext uri="{FF2B5EF4-FFF2-40B4-BE49-F238E27FC236}">
                <a16:creationId xmlns:a16="http://schemas.microsoft.com/office/drawing/2014/main" id="{0491B968-EB2D-405E-8659-7D9CB1842FC6}"/>
              </a:ext>
            </a:extLst>
          </p:cNvPr>
          <p:cNvSpPr txBox="1">
            <a:spLocks noChangeArrowheads="1"/>
          </p:cNvSpPr>
          <p:nvPr/>
        </p:nvSpPr>
        <p:spPr bwMode="auto">
          <a:xfrm>
            <a:off x="2133600" y="5257800"/>
            <a:ext cx="6629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marL="457200" indent="-457200" eaLnBrk="0" hangingPunct="0">
              <a:spcBef>
                <a:spcPct val="20000"/>
              </a:spcBef>
              <a:buChar char="•"/>
              <a:tabLst>
                <a:tab pos="457200" algn="l"/>
              </a:tabLst>
              <a:defRPr sz="3200">
                <a:solidFill>
                  <a:schemeClr val="tx1"/>
                </a:solidFill>
                <a:latin typeface="Arial Rounded MT Bold" pitchFamily="34" charset="0"/>
              </a:defRPr>
            </a:lvl1pPr>
            <a:lvl2pPr marL="742950" indent="-285750" eaLnBrk="0" hangingPunct="0">
              <a:spcBef>
                <a:spcPct val="20000"/>
              </a:spcBef>
              <a:buChar char="–"/>
              <a:tabLst>
                <a:tab pos="457200" algn="l"/>
              </a:tabLst>
              <a:defRPr sz="2800">
                <a:solidFill>
                  <a:schemeClr val="tx1"/>
                </a:solidFill>
                <a:latin typeface="Arial Rounded MT Bold" pitchFamily="34" charset="0"/>
              </a:defRPr>
            </a:lvl2pPr>
            <a:lvl3pPr marL="1143000" indent="-228600" eaLnBrk="0" hangingPunct="0">
              <a:spcBef>
                <a:spcPct val="20000"/>
              </a:spcBef>
              <a:buChar char="•"/>
              <a:tabLst>
                <a:tab pos="457200" algn="l"/>
              </a:tabLst>
              <a:defRPr sz="2400">
                <a:solidFill>
                  <a:schemeClr val="tx1"/>
                </a:solidFill>
                <a:latin typeface="Arial Rounded MT Bold" pitchFamily="34" charset="0"/>
              </a:defRPr>
            </a:lvl3pPr>
            <a:lvl4pPr marL="1600200" indent="-228600" eaLnBrk="0" hangingPunct="0">
              <a:spcBef>
                <a:spcPct val="20000"/>
              </a:spcBef>
              <a:buChar char="–"/>
              <a:tabLst>
                <a:tab pos="457200" algn="l"/>
              </a:tabLst>
              <a:defRPr sz="2000">
                <a:solidFill>
                  <a:schemeClr val="tx1"/>
                </a:solidFill>
                <a:latin typeface="Arial Rounded MT Bold" pitchFamily="34" charset="0"/>
              </a:defRPr>
            </a:lvl4pPr>
            <a:lvl5pPr marL="2057400" indent="-228600" eaLnBrk="0" hangingPunct="0">
              <a:spcBef>
                <a:spcPct val="20000"/>
              </a:spcBef>
              <a:buChar char="»"/>
              <a:tabLst>
                <a:tab pos="457200" algn="l"/>
              </a:tabLst>
              <a:defRPr sz="2000">
                <a:solidFill>
                  <a:schemeClr val="tx1"/>
                </a:solidFill>
                <a:latin typeface="Arial Rounded MT Bold" pitchFamily="34" charset="0"/>
              </a:defRPr>
            </a:lvl5pPr>
            <a:lvl6pPr marL="2514600" indent="-228600" eaLnBrk="0" fontAlgn="base" hangingPunct="0">
              <a:spcBef>
                <a:spcPct val="20000"/>
              </a:spcBef>
              <a:spcAft>
                <a:spcPct val="0"/>
              </a:spcAft>
              <a:buChar char="»"/>
              <a:tabLst>
                <a:tab pos="457200" algn="l"/>
              </a:tabLst>
              <a:defRPr sz="2000">
                <a:solidFill>
                  <a:schemeClr val="tx1"/>
                </a:solidFill>
                <a:latin typeface="Arial Rounded MT Bold" pitchFamily="34" charset="0"/>
              </a:defRPr>
            </a:lvl6pPr>
            <a:lvl7pPr marL="2971800" indent="-228600" eaLnBrk="0" fontAlgn="base" hangingPunct="0">
              <a:spcBef>
                <a:spcPct val="20000"/>
              </a:spcBef>
              <a:spcAft>
                <a:spcPct val="0"/>
              </a:spcAft>
              <a:buChar char="»"/>
              <a:tabLst>
                <a:tab pos="457200" algn="l"/>
              </a:tabLst>
              <a:defRPr sz="2000">
                <a:solidFill>
                  <a:schemeClr val="tx1"/>
                </a:solidFill>
                <a:latin typeface="Arial Rounded MT Bold" pitchFamily="34" charset="0"/>
              </a:defRPr>
            </a:lvl7pPr>
            <a:lvl8pPr marL="3429000" indent="-228600" eaLnBrk="0" fontAlgn="base" hangingPunct="0">
              <a:spcBef>
                <a:spcPct val="20000"/>
              </a:spcBef>
              <a:spcAft>
                <a:spcPct val="0"/>
              </a:spcAft>
              <a:buChar char="»"/>
              <a:tabLst>
                <a:tab pos="457200" algn="l"/>
              </a:tabLst>
              <a:defRPr sz="2000">
                <a:solidFill>
                  <a:schemeClr val="tx1"/>
                </a:solidFill>
                <a:latin typeface="Arial Rounded MT Bold" pitchFamily="34" charset="0"/>
              </a:defRPr>
            </a:lvl8pPr>
            <a:lvl9pPr marL="3886200" indent="-228600" eaLnBrk="0" fontAlgn="base" hangingPunct="0">
              <a:spcBef>
                <a:spcPct val="20000"/>
              </a:spcBef>
              <a:spcAft>
                <a:spcPct val="0"/>
              </a:spcAft>
              <a:buChar char="»"/>
              <a:tabLst>
                <a:tab pos="457200" algn="l"/>
              </a:tabLst>
              <a:defRPr sz="2000">
                <a:solidFill>
                  <a:schemeClr val="tx1"/>
                </a:solidFill>
                <a:latin typeface="Arial Rounded MT Bold" pitchFamily="34" charset="0"/>
              </a:defRPr>
            </a:lvl9pPr>
          </a:lstStyle>
          <a:p>
            <a:pPr algn="r">
              <a:spcAft>
                <a:spcPct val="50000"/>
              </a:spcAft>
              <a:buClr>
                <a:schemeClr val="hlink"/>
              </a:buClr>
              <a:buFont typeface="Wingdings" pitchFamily="2" charset="2"/>
              <a:buNone/>
            </a:pPr>
            <a:r>
              <a:rPr lang="en-US" altLang="en-US" sz="2400" dirty="0">
                <a:solidFill>
                  <a:srgbClr val="005895"/>
                </a:solidFill>
                <a:latin typeface="Helvetica" panose="020B0604020202020204" pitchFamily="34" charset="0"/>
                <a:cs typeface="Helvetica" panose="020B0604020202020204" pitchFamily="34" charset="0"/>
              </a:rPr>
              <a:t>“You can see a lot just by looking.”  Yogi Berra</a:t>
            </a:r>
          </a:p>
        </p:txBody>
      </p:sp>
      <p:pic>
        <p:nvPicPr>
          <p:cNvPr id="8" name="Picture 7" descr="C:\Program Files\Microsoft Office\MEDIA\CAGCAT10\j0233018.wmf">
            <a:extLst>
              <a:ext uri="{FF2B5EF4-FFF2-40B4-BE49-F238E27FC236}">
                <a16:creationId xmlns:a16="http://schemas.microsoft.com/office/drawing/2014/main" id="{318B3B23-B0EF-4E1A-90D2-3BA6F7A4B5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3438" y="4876800"/>
            <a:ext cx="11906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3600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Three commendations</a:t>
            </a:r>
          </a:p>
        </p:txBody>
      </p:sp>
      <p:sp>
        <p:nvSpPr>
          <p:cNvPr id="3" name="Content Placeholder 2"/>
          <p:cNvSpPr>
            <a:spLocks noGrp="1"/>
          </p:cNvSpPr>
          <p:nvPr>
            <p:ph idx="1"/>
          </p:nvPr>
        </p:nvSpPr>
        <p:spPr>
          <a:xfrm>
            <a:off x="433252" y="1412532"/>
            <a:ext cx="9207137" cy="4032935"/>
          </a:xfrm>
        </p:spPr>
        <p:txBody>
          <a:bodyPr>
            <a:noAutofit/>
          </a:bodyPr>
          <a:lstStyle/>
          <a:p>
            <a:pPr marL="463550" lvl="0" indent="-238125">
              <a:lnSpc>
                <a:spcPct val="100000"/>
              </a:lnSpc>
              <a:spcAft>
                <a:spcPts val="1800"/>
              </a:spcAft>
              <a:buClr>
                <a:srgbClr val="005895"/>
              </a:buClr>
            </a:pPr>
            <a:r>
              <a:rPr lang="en-US" sz="3200" dirty="0"/>
              <a:t>Mission really does inform everything, including how institutions understand student success</a:t>
            </a:r>
          </a:p>
          <a:p>
            <a:pPr marL="463550" lvl="0" indent="-238125">
              <a:lnSpc>
                <a:spcPct val="100000"/>
              </a:lnSpc>
              <a:spcAft>
                <a:spcPts val="1800"/>
              </a:spcAft>
              <a:buClr>
                <a:srgbClr val="005895"/>
              </a:buClr>
            </a:pPr>
            <a:r>
              <a:rPr lang="en-US" sz="3200" dirty="0"/>
              <a:t>Student-centeredness is alive and well in New England!</a:t>
            </a:r>
          </a:p>
          <a:p>
            <a:pPr marL="463550" lvl="0" indent="-238125">
              <a:lnSpc>
                <a:spcPct val="100000"/>
              </a:lnSpc>
              <a:buClr>
                <a:srgbClr val="005895"/>
              </a:buClr>
            </a:pPr>
            <a:r>
              <a:rPr lang="en-US" sz="3200" dirty="0"/>
              <a:t>Institutions find many ways to get value from the accreditation process.</a:t>
            </a:r>
          </a:p>
        </p:txBody>
      </p:sp>
      <p:sp>
        <p:nvSpPr>
          <p:cNvPr id="4" name="Slide Number Placeholder 3"/>
          <p:cNvSpPr>
            <a:spLocks noGrp="1"/>
          </p:cNvSpPr>
          <p:nvPr>
            <p:ph type="sldNum" sz="quarter" idx="12"/>
          </p:nvPr>
        </p:nvSpPr>
        <p:spPr/>
        <p:txBody>
          <a:bodyPr/>
          <a:lstStyle/>
          <a:p>
            <a:fld id="{70C5FF30-07EE-5847-AAA9-A367C1F45818}" type="slidenum">
              <a:rPr lang="en-US" smtClean="0"/>
              <a:pPr/>
              <a:t>29</a:t>
            </a:fld>
            <a:endParaRPr lang="en-US" dirty="0"/>
          </a:p>
        </p:txBody>
      </p:sp>
    </p:spTree>
    <p:extLst>
      <p:ext uri="{BB962C8B-B14F-4D97-AF65-F5344CB8AC3E}">
        <p14:creationId xmlns:p14="http://schemas.microsoft.com/office/powerpoint/2010/main" val="285624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DABE1-05FB-49F3-B3EB-D51DD93BF010}"/>
              </a:ext>
            </a:extLst>
          </p:cNvPr>
          <p:cNvSpPr>
            <a:spLocks noGrp="1"/>
          </p:cNvSpPr>
          <p:nvPr>
            <p:ph type="title"/>
          </p:nvPr>
        </p:nvSpPr>
        <p:spPr/>
        <p:txBody>
          <a:bodyPr>
            <a:normAutofit/>
          </a:bodyPr>
          <a:lstStyle/>
          <a:p>
            <a:r>
              <a:rPr lang="en-US" sz="3200" dirty="0"/>
              <a:t>NECHE: What’s changed?</a:t>
            </a:r>
          </a:p>
        </p:txBody>
      </p:sp>
      <p:sp>
        <p:nvSpPr>
          <p:cNvPr id="3" name="Content Placeholder 2">
            <a:extLst>
              <a:ext uri="{FF2B5EF4-FFF2-40B4-BE49-F238E27FC236}">
                <a16:creationId xmlns:a16="http://schemas.microsoft.com/office/drawing/2014/main" id="{4C42A869-FFC2-41C1-96CC-C47A59E20A5A}"/>
              </a:ext>
            </a:extLst>
          </p:cNvPr>
          <p:cNvSpPr>
            <a:spLocks noGrp="1"/>
          </p:cNvSpPr>
          <p:nvPr>
            <p:ph idx="1"/>
          </p:nvPr>
        </p:nvSpPr>
        <p:spPr>
          <a:xfrm>
            <a:off x="302623" y="1538242"/>
            <a:ext cx="9952725" cy="4351338"/>
          </a:xfrm>
        </p:spPr>
        <p:txBody>
          <a:bodyPr>
            <a:normAutofit/>
          </a:bodyPr>
          <a:lstStyle/>
          <a:p>
            <a:pPr>
              <a:spcAft>
                <a:spcPts val="1200"/>
              </a:spcAft>
              <a:buClr>
                <a:srgbClr val="005895"/>
              </a:buClr>
            </a:pPr>
            <a:r>
              <a:rPr lang="en-US" dirty="0"/>
              <a:t>New name</a:t>
            </a:r>
          </a:p>
          <a:p>
            <a:pPr>
              <a:spcAft>
                <a:spcPts val="1200"/>
              </a:spcAft>
              <a:buClr>
                <a:srgbClr val="005895"/>
              </a:buClr>
            </a:pPr>
            <a:r>
              <a:rPr lang="en-US" dirty="0"/>
              <a:t>New acronym (pronounced neh-chee)</a:t>
            </a:r>
          </a:p>
          <a:p>
            <a:pPr>
              <a:spcAft>
                <a:spcPts val="1200"/>
              </a:spcAft>
              <a:buClr>
                <a:srgbClr val="005895"/>
              </a:buClr>
            </a:pPr>
            <a:r>
              <a:rPr lang="en-US" dirty="0"/>
              <a:t>New logo</a:t>
            </a:r>
          </a:p>
          <a:p>
            <a:pPr>
              <a:spcAft>
                <a:spcPts val="1200"/>
              </a:spcAft>
              <a:buClr>
                <a:srgbClr val="005895"/>
              </a:buClr>
            </a:pPr>
            <a:r>
              <a:rPr lang="en-US" dirty="0"/>
              <a:t>New letterhead</a:t>
            </a:r>
          </a:p>
          <a:p>
            <a:pPr>
              <a:spcAft>
                <a:spcPts val="1200"/>
              </a:spcAft>
              <a:buClr>
                <a:srgbClr val="005895"/>
              </a:buClr>
            </a:pPr>
            <a:r>
              <a:rPr lang="en-US" dirty="0"/>
              <a:t>New email addresses (first initiallastname@neche.org)</a:t>
            </a:r>
          </a:p>
          <a:p>
            <a:pPr>
              <a:spcAft>
                <a:spcPts val="1200"/>
              </a:spcAft>
              <a:buClr>
                <a:srgbClr val="005895"/>
              </a:buClr>
            </a:pPr>
            <a:r>
              <a:rPr lang="en-US" dirty="0"/>
              <a:t>New website (by year’s end)</a:t>
            </a:r>
          </a:p>
        </p:txBody>
      </p:sp>
      <p:sp>
        <p:nvSpPr>
          <p:cNvPr id="4" name="Slide Number Placeholder 3">
            <a:extLst>
              <a:ext uri="{FF2B5EF4-FFF2-40B4-BE49-F238E27FC236}">
                <a16:creationId xmlns:a16="http://schemas.microsoft.com/office/drawing/2014/main" id="{1C4EA544-AD66-4CC1-B18B-506CB5EFFCAA}"/>
              </a:ext>
            </a:extLst>
          </p:cNvPr>
          <p:cNvSpPr>
            <a:spLocks noGrp="1"/>
          </p:cNvSpPr>
          <p:nvPr>
            <p:ph type="sldNum" sz="quarter" idx="12"/>
          </p:nvPr>
        </p:nvSpPr>
        <p:spPr/>
        <p:txBody>
          <a:bodyPr/>
          <a:lstStyle/>
          <a:p>
            <a:fld id="{70C5FF30-07EE-5847-AAA9-A367C1F45818}" type="slidenum">
              <a:rPr lang="en-US" smtClean="0"/>
              <a:pPr/>
              <a:t>3</a:t>
            </a:fld>
            <a:endParaRPr lang="en-US" dirty="0"/>
          </a:p>
        </p:txBody>
      </p:sp>
      <p:pic>
        <p:nvPicPr>
          <p:cNvPr id="5" name="Picture 4">
            <a:extLst>
              <a:ext uri="{FF2B5EF4-FFF2-40B4-BE49-F238E27FC236}">
                <a16:creationId xmlns:a16="http://schemas.microsoft.com/office/drawing/2014/main" id="{4B09F9DB-E078-48A7-BC1A-7FA4F207D671}"/>
              </a:ext>
            </a:extLst>
          </p:cNvPr>
          <p:cNvPicPr>
            <a:picLocks noChangeAspect="1"/>
          </p:cNvPicPr>
          <p:nvPr/>
        </p:nvPicPr>
        <p:blipFill rotWithShape="1">
          <a:blip r:embed="rId2"/>
          <a:srcRect l="16027" r="19793"/>
          <a:stretch/>
        </p:blipFill>
        <p:spPr>
          <a:xfrm>
            <a:off x="7772400" y="1697656"/>
            <a:ext cx="1358900" cy="1190298"/>
          </a:xfrm>
          <a:prstGeom prst="rect">
            <a:avLst/>
          </a:prstGeom>
        </p:spPr>
      </p:pic>
    </p:spTree>
    <p:extLst>
      <p:ext uri="{BB962C8B-B14F-4D97-AF65-F5344CB8AC3E}">
        <p14:creationId xmlns:p14="http://schemas.microsoft.com/office/powerpoint/2010/main" val="82493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Three recommendations</a:t>
            </a:r>
          </a:p>
        </p:txBody>
      </p:sp>
      <p:sp>
        <p:nvSpPr>
          <p:cNvPr id="4" name="Slide Number Placeholder 3"/>
          <p:cNvSpPr>
            <a:spLocks noGrp="1"/>
          </p:cNvSpPr>
          <p:nvPr>
            <p:ph type="sldNum" sz="quarter" idx="12"/>
          </p:nvPr>
        </p:nvSpPr>
        <p:spPr/>
        <p:txBody>
          <a:bodyPr/>
          <a:lstStyle/>
          <a:p>
            <a:fld id="{70C5FF30-07EE-5847-AAA9-A367C1F45818}" type="slidenum">
              <a:rPr lang="en-US" smtClean="0"/>
              <a:pPr/>
              <a:t>30</a:t>
            </a:fld>
            <a:endParaRPr lang="en-US" dirty="0"/>
          </a:p>
        </p:txBody>
      </p:sp>
      <p:sp>
        <p:nvSpPr>
          <p:cNvPr id="7" name="Shape 388">
            <a:extLst>
              <a:ext uri="{FF2B5EF4-FFF2-40B4-BE49-F238E27FC236}">
                <a16:creationId xmlns:a16="http://schemas.microsoft.com/office/drawing/2014/main" id="{4927DD24-01AD-45A5-9460-877ED49986C6}"/>
              </a:ext>
            </a:extLst>
          </p:cNvPr>
          <p:cNvSpPr/>
          <p:nvPr/>
        </p:nvSpPr>
        <p:spPr>
          <a:xfrm>
            <a:off x="457200" y="1107005"/>
            <a:ext cx="9573904" cy="504753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398463" indent="-398463">
              <a:spcBef>
                <a:spcPts val="1200"/>
              </a:spcBef>
              <a:buClr>
                <a:srgbClr val="005895"/>
              </a:buClr>
              <a:buFont typeface="Arial" panose="020B0604020202020204" pitchFamily="34" charset="0"/>
              <a:buChar char="•"/>
              <a:tabLst>
                <a:tab pos="398463" algn="l"/>
              </a:tabLst>
              <a:defRPr sz="2000">
                <a:solidFill>
                  <a:srgbClr val="800000"/>
                </a:solidFill>
                <a:latin typeface="Verdana"/>
                <a:ea typeface="Verdana"/>
                <a:cs typeface="Verdana"/>
                <a:sym typeface="Verdana"/>
              </a:defRPr>
            </a:pPr>
            <a:r>
              <a:rPr lang="en-US" sz="2800" dirty="0">
                <a:solidFill>
                  <a:srgbClr val="000000"/>
                </a:solidFill>
                <a:latin typeface="Helvetica" panose="020B0604020202020204" pitchFamily="34" charset="0"/>
                <a:ea typeface="Verdana"/>
                <a:cs typeface="Helvetica" panose="020B0604020202020204" pitchFamily="34" charset="0"/>
              </a:rPr>
              <a:t>Give as much attention to results and analysis as you do to process.</a:t>
            </a:r>
          </a:p>
          <a:p>
            <a:pPr>
              <a:spcBef>
                <a:spcPts val="1200"/>
              </a:spcBef>
              <a:buClr>
                <a:srgbClr val="FFC000"/>
              </a:buClr>
              <a:tabLst>
                <a:tab pos="398463" algn="l"/>
              </a:tabLst>
              <a:defRPr sz="2000">
                <a:solidFill>
                  <a:srgbClr val="800000"/>
                </a:solidFill>
                <a:latin typeface="Verdana"/>
                <a:ea typeface="Verdana"/>
                <a:cs typeface="Verdana"/>
                <a:sym typeface="Verdana"/>
              </a:defRPr>
            </a:pPr>
            <a:endParaRPr lang="en-US" sz="2800" dirty="0">
              <a:solidFill>
                <a:srgbClr val="000000"/>
              </a:solidFill>
              <a:latin typeface="Helvetica" panose="020B0604020202020204" pitchFamily="34" charset="0"/>
              <a:ea typeface="Verdana"/>
              <a:cs typeface="Helvetica" panose="020B0604020202020204" pitchFamily="34" charset="0"/>
            </a:endParaRPr>
          </a:p>
          <a:p>
            <a:pPr>
              <a:spcBef>
                <a:spcPts val="1200"/>
              </a:spcBef>
              <a:buClr>
                <a:srgbClr val="FFC000"/>
              </a:buClr>
              <a:tabLst>
                <a:tab pos="398463" algn="l"/>
              </a:tabLst>
              <a:defRPr sz="2000">
                <a:solidFill>
                  <a:srgbClr val="800000"/>
                </a:solidFill>
                <a:latin typeface="Verdana"/>
                <a:ea typeface="Verdana"/>
                <a:cs typeface="Verdana"/>
                <a:sym typeface="Verdana"/>
              </a:defRPr>
            </a:pPr>
            <a:endParaRPr sz="2800" dirty="0">
              <a:solidFill>
                <a:srgbClr val="000000"/>
              </a:solidFill>
              <a:latin typeface="Helvetica" panose="020B0604020202020204" pitchFamily="34" charset="0"/>
              <a:ea typeface="Verdana"/>
              <a:cs typeface="Helvetica" panose="020B0604020202020204" pitchFamily="34" charset="0"/>
            </a:endParaRPr>
          </a:p>
          <a:p>
            <a:pPr marL="398463" indent="-398463">
              <a:spcBef>
                <a:spcPts val="3600"/>
              </a:spcBef>
              <a:buClr>
                <a:srgbClr val="005895"/>
              </a:buClr>
              <a:buFont typeface="Arial" panose="020B0604020202020204" pitchFamily="34" charset="0"/>
              <a:buChar char="•"/>
              <a:tabLst>
                <a:tab pos="398463" algn="l"/>
              </a:tabLst>
              <a:defRPr sz="2000">
                <a:solidFill>
                  <a:srgbClr val="800000"/>
                </a:solidFill>
                <a:latin typeface="Verdana"/>
                <a:ea typeface="Verdana"/>
                <a:cs typeface="Verdana"/>
                <a:sym typeface="Verdana"/>
              </a:defRPr>
            </a:pPr>
            <a:r>
              <a:rPr lang="en-US" sz="2800" dirty="0">
                <a:solidFill>
                  <a:srgbClr val="000000"/>
                </a:solidFill>
                <a:latin typeface="Helvetica" panose="020B0604020202020204" pitchFamily="34" charset="0"/>
                <a:ea typeface="Verdana"/>
                <a:cs typeface="Helvetica" panose="020B0604020202020204" pitchFamily="34" charset="0"/>
              </a:rPr>
              <a:t>Tell your story of student success in all its nuance, richness, and complexity.</a:t>
            </a:r>
            <a:endParaRPr sz="2800" dirty="0">
              <a:solidFill>
                <a:srgbClr val="000000"/>
              </a:solidFill>
              <a:latin typeface="Helvetica" panose="020B0604020202020204" pitchFamily="34" charset="0"/>
              <a:ea typeface="Verdana"/>
              <a:cs typeface="Helvetica" panose="020B0604020202020204" pitchFamily="34" charset="0"/>
            </a:endParaRPr>
          </a:p>
          <a:p>
            <a:pPr marL="398463" indent="-398463">
              <a:spcBef>
                <a:spcPts val="1200"/>
              </a:spcBef>
              <a:buClr>
                <a:srgbClr val="005895"/>
              </a:buClr>
              <a:buFont typeface="Arial" panose="020B0604020202020204" pitchFamily="34" charset="0"/>
              <a:buChar char="•"/>
              <a:tabLst>
                <a:tab pos="398463" algn="l"/>
              </a:tabLst>
              <a:defRPr sz="2000">
                <a:solidFill>
                  <a:srgbClr val="800000"/>
                </a:solidFill>
                <a:latin typeface="Verdana"/>
                <a:ea typeface="Verdana"/>
                <a:cs typeface="Verdana"/>
                <a:sym typeface="Verdana"/>
              </a:defRPr>
            </a:pPr>
            <a:r>
              <a:rPr lang="en-US" sz="2800" dirty="0">
                <a:solidFill>
                  <a:srgbClr val="000000"/>
                </a:solidFill>
                <a:latin typeface="Helvetica" panose="020B0604020202020204" pitchFamily="34" charset="0"/>
                <a:cs typeface="Helvetica" panose="020B0604020202020204" pitchFamily="34" charset="0"/>
              </a:rPr>
              <a:t>Put on your Aunt Miriam hat and explore your website … then sit down with the folks in charge of your site.</a:t>
            </a:r>
          </a:p>
          <a:p>
            <a:pPr marL="398463" indent="-398463">
              <a:spcBef>
                <a:spcPts val="1200"/>
              </a:spcBef>
              <a:buClr>
                <a:srgbClr val="FFC000"/>
              </a:buClr>
              <a:buFont typeface="Arial" panose="020B0604020202020204" pitchFamily="34" charset="0"/>
              <a:buChar char="•"/>
              <a:tabLst>
                <a:tab pos="398463" algn="l"/>
              </a:tabLst>
              <a:defRPr sz="2000">
                <a:solidFill>
                  <a:srgbClr val="800000"/>
                </a:solidFill>
                <a:latin typeface="Verdana"/>
                <a:ea typeface="Verdana"/>
                <a:cs typeface="Verdana"/>
                <a:sym typeface="Verdana"/>
              </a:defRPr>
            </a:pPr>
            <a:endParaRPr lang="en-US" sz="2800" dirty="0">
              <a:solidFill>
                <a:srgbClr val="000000"/>
              </a:solidFill>
              <a:latin typeface="Helvetica" panose="020B0604020202020204" pitchFamily="34" charset="0"/>
              <a:cs typeface="Helvetica" panose="020B0604020202020204" pitchFamily="34" charset="0"/>
            </a:endParaRPr>
          </a:p>
        </p:txBody>
      </p:sp>
      <p:sp>
        <p:nvSpPr>
          <p:cNvPr id="9" name="Text Box 6">
            <a:extLst>
              <a:ext uri="{FF2B5EF4-FFF2-40B4-BE49-F238E27FC236}">
                <a16:creationId xmlns:a16="http://schemas.microsoft.com/office/drawing/2014/main" id="{921122B5-4461-4327-A8A0-C496D9A2BF47}"/>
              </a:ext>
            </a:extLst>
          </p:cNvPr>
          <p:cNvSpPr txBox="1">
            <a:spLocks noChangeArrowheads="1"/>
          </p:cNvSpPr>
          <p:nvPr/>
        </p:nvSpPr>
        <p:spPr bwMode="auto">
          <a:xfrm>
            <a:off x="637472" y="2859391"/>
            <a:ext cx="2702170" cy="369332"/>
          </a:xfrm>
          <a:prstGeom prst="rect">
            <a:avLst/>
          </a:prstGeom>
          <a:solidFill>
            <a:srgbClr val="CC00FF"/>
          </a:solidFill>
          <a:ln>
            <a:noFill/>
          </a:ln>
          <a:effectLst/>
          <a:extLst/>
        </p:spPr>
        <p:txBody>
          <a:bodyPr wrap="square">
            <a:spAutoFit/>
          </a:bodyPr>
          <a:lstStyle/>
          <a:p>
            <a:pPr>
              <a:spcBef>
                <a:spcPct val="50000"/>
              </a:spcBef>
            </a:pPr>
            <a:r>
              <a:rPr lang="en-US" altLang="en-US" dirty="0">
                <a:solidFill>
                  <a:srgbClr val="FFFFFF"/>
                </a:solidFill>
                <a:latin typeface="Helvetica" panose="020B0604020202020204" pitchFamily="34" charset="0"/>
                <a:cs typeface="Helvetica" panose="020B0604020202020204" pitchFamily="34" charset="0"/>
              </a:rPr>
              <a:t>Process</a:t>
            </a:r>
          </a:p>
        </p:txBody>
      </p:sp>
      <p:sp>
        <p:nvSpPr>
          <p:cNvPr id="10" name="Text Box 8">
            <a:extLst>
              <a:ext uri="{FF2B5EF4-FFF2-40B4-BE49-F238E27FC236}">
                <a16:creationId xmlns:a16="http://schemas.microsoft.com/office/drawing/2014/main" id="{4EB96A2A-CC22-4F20-B137-6A28989775D6}"/>
              </a:ext>
            </a:extLst>
          </p:cNvPr>
          <p:cNvSpPr txBox="1">
            <a:spLocks noChangeArrowheads="1"/>
          </p:cNvSpPr>
          <p:nvPr/>
        </p:nvSpPr>
        <p:spPr bwMode="auto">
          <a:xfrm>
            <a:off x="3358662" y="2859391"/>
            <a:ext cx="2667000" cy="369332"/>
          </a:xfrm>
          <a:prstGeom prst="rect">
            <a:avLst/>
          </a:prstGeom>
          <a:solidFill>
            <a:srgbClr val="009999"/>
          </a:solidFill>
          <a:ln>
            <a:noFill/>
          </a:ln>
          <a:effectLst/>
        </p:spPr>
        <p:txBody>
          <a:bodyPr>
            <a:spAutoFit/>
          </a:bodyPr>
          <a:lstStyle/>
          <a:p>
            <a:pPr>
              <a:spcBef>
                <a:spcPct val="50000"/>
              </a:spcBef>
            </a:pPr>
            <a:r>
              <a:rPr lang="en-US" altLang="en-US" dirty="0">
                <a:solidFill>
                  <a:srgbClr val="FFFFFF"/>
                </a:solidFill>
                <a:latin typeface="Helvetica" panose="020B0604020202020204" pitchFamily="34" charset="0"/>
                <a:cs typeface="Helvetica" panose="020B0604020202020204" pitchFamily="34" charset="0"/>
              </a:rPr>
              <a:t>Results</a:t>
            </a:r>
          </a:p>
        </p:txBody>
      </p:sp>
      <p:sp>
        <p:nvSpPr>
          <p:cNvPr id="11" name="Text Box 9">
            <a:extLst>
              <a:ext uri="{FF2B5EF4-FFF2-40B4-BE49-F238E27FC236}">
                <a16:creationId xmlns:a16="http://schemas.microsoft.com/office/drawing/2014/main" id="{F557C911-2905-4D74-8E16-1A49371F1BFB}"/>
              </a:ext>
            </a:extLst>
          </p:cNvPr>
          <p:cNvSpPr txBox="1">
            <a:spLocks noChangeArrowheads="1"/>
          </p:cNvSpPr>
          <p:nvPr/>
        </p:nvSpPr>
        <p:spPr bwMode="auto">
          <a:xfrm>
            <a:off x="6025662" y="2859391"/>
            <a:ext cx="2667000" cy="369332"/>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rgbClr val="FFFFFF"/>
                </a:solidFill>
                <a:latin typeface="Helvetica" panose="020B0604020202020204" pitchFamily="34" charset="0"/>
                <a:cs typeface="Helvetica" panose="020B0604020202020204" pitchFamily="34" charset="0"/>
              </a:rPr>
              <a:t>Analysis</a:t>
            </a:r>
          </a:p>
        </p:txBody>
      </p:sp>
      <p:pic>
        <p:nvPicPr>
          <p:cNvPr id="15" name="Picture 14">
            <a:extLst>
              <a:ext uri="{FF2B5EF4-FFF2-40B4-BE49-F238E27FC236}">
                <a16:creationId xmlns:a16="http://schemas.microsoft.com/office/drawing/2014/main" id="{83FD2AA2-79F7-41B4-A5E0-37B1100FB6D0}"/>
              </a:ext>
            </a:extLst>
          </p:cNvPr>
          <p:cNvPicPr>
            <a:picLocks noChangeAspect="1"/>
          </p:cNvPicPr>
          <p:nvPr/>
        </p:nvPicPr>
        <p:blipFill>
          <a:blip r:embed="rId2"/>
          <a:stretch>
            <a:fillRect/>
          </a:stretch>
        </p:blipFill>
        <p:spPr>
          <a:xfrm>
            <a:off x="3125665" y="5633571"/>
            <a:ext cx="1075593" cy="826824"/>
          </a:xfrm>
          <a:prstGeom prst="rect">
            <a:avLst/>
          </a:prstGeom>
        </p:spPr>
      </p:pic>
      <p:sp>
        <p:nvSpPr>
          <p:cNvPr id="16" name="Text Box 6">
            <a:extLst>
              <a:ext uri="{FF2B5EF4-FFF2-40B4-BE49-F238E27FC236}">
                <a16:creationId xmlns:a16="http://schemas.microsoft.com/office/drawing/2014/main" id="{A5BD7FA2-5AD3-4766-A6F1-62C527044910}"/>
              </a:ext>
            </a:extLst>
          </p:cNvPr>
          <p:cNvSpPr txBox="1">
            <a:spLocks noChangeArrowheads="1"/>
          </p:cNvSpPr>
          <p:nvPr/>
        </p:nvSpPr>
        <p:spPr bwMode="auto">
          <a:xfrm>
            <a:off x="656491" y="2296249"/>
            <a:ext cx="4983779" cy="369332"/>
          </a:xfrm>
          <a:prstGeom prst="rect">
            <a:avLst/>
          </a:prstGeom>
          <a:solidFill>
            <a:srgbClr val="CC00FF"/>
          </a:solidFill>
          <a:ln>
            <a:noFill/>
          </a:ln>
          <a:effectLst/>
          <a:extLst/>
        </p:spPr>
        <p:txBody>
          <a:bodyPr wrap="square">
            <a:spAutoFit/>
          </a:bodyPr>
          <a:lstStyle/>
          <a:p>
            <a:pPr>
              <a:spcBef>
                <a:spcPct val="50000"/>
              </a:spcBef>
            </a:pPr>
            <a:r>
              <a:rPr lang="en-US" altLang="en-US" dirty="0">
                <a:solidFill>
                  <a:srgbClr val="FFFFFF"/>
                </a:solidFill>
                <a:latin typeface="Helvetica" panose="020B0604020202020204" pitchFamily="34" charset="0"/>
                <a:cs typeface="Helvetica" panose="020B0604020202020204" pitchFamily="34" charset="0"/>
              </a:rPr>
              <a:t>Process</a:t>
            </a:r>
          </a:p>
        </p:txBody>
      </p:sp>
      <p:sp>
        <p:nvSpPr>
          <p:cNvPr id="17" name="Text Box 8">
            <a:extLst>
              <a:ext uri="{FF2B5EF4-FFF2-40B4-BE49-F238E27FC236}">
                <a16:creationId xmlns:a16="http://schemas.microsoft.com/office/drawing/2014/main" id="{85D12425-BD96-4B22-8421-BA2DE5869CDA}"/>
              </a:ext>
            </a:extLst>
          </p:cNvPr>
          <p:cNvSpPr txBox="1">
            <a:spLocks noChangeArrowheads="1"/>
          </p:cNvSpPr>
          <p:nvPr/>
        </p:nvSpPr>
        <p:spPr bwMode="auto">
          <a:xfrm>
            <a:off x="5640270" y="2296249"/>
            <a:ext cx="1920591" cy="369332"/>
          </a:xfrm>
          <a:prstGeom prst="rect">
            <a:avLst/>
          </a:prstGeom>
          <a:solidFill>
            <a:srgbClr val="009999"/>
          </a:solidFill>
          <a:ln>
            <a:noFill/>
          </a:ln>
          <a:effectLst/>
        </p:spPr>
        <p:txBody>
          <a:bodyPr wrap="square">
            <a:spAutoFit/>
          </a:bodyPr>
          <a:lstStyle/>
          <a:p>
            <a:pPr>
              <a:spcBef>
                <a:spcPct val="50000"/>
              </a:spcBef>
            </a:pPr>
            <a:r>
              <a:rPr lang="en-US" altLang="en-US" dirty="0">
                <a:solidFill>
                  <a:srgbClr val="FFFFFF"/>
                </a:solidFill>
                <a:latin typeface="Helvetica" panose="020B0604020202020204" pitchFamily="34" charset="0"/>
                <a:cs typeface="Helvetica" panose="020B0604020202020204" pitchFamily="34" charset="0"/>
              </a:rPr>
              <a:t>Results</a:t>
            </a:r>
          </a:p>
        </p:txBody>
      </p:sp>
      <p:sp>
        <p:nvSpPr>
          <p:cNvPr id="18" name="Text Box 9">
            <a:extLst>
              <a:ext uri="{FF2B5EF4-FFF2-40B4-BE49-F238E27FC236}">
                <a16:creationId xmlns:a16="http://schemas.microsoft.com/office/drawing/2014/main" id="{9E038885-6DA2-40CB-95B6-A8F85DA80531}"/>
              </a:ext>
            </a:extLst>
          </p:cNvPr>
          <p:cNvSpPr txBox="1">
            <a:spLocks noChangeArrowheads="1"/>
          </p:cNvSpPr>
          <p:nvPr/>
        </p:nvSpPr>
        <p:spPr bwMode="auto">
          <a:xfrm>
            <a:off x="7560860" y="2288250"/>
            <a:ext cx="1131801" cy="369332"/>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solidFill>
                  <a:srgbClr val="FFFFFF"/>
                </a:solidFill>
                <a:latin typeface="Helvetica" panose="020B0604020202020204" pitchFamily="34" charset="0"/>
                <a:cs typeface="Helvetica" panose="020B0604020202020204" pitchFamily="34" charset="0"/>
              </a:rPr>
              <a:t>Analysis</a:t>
            </a:r>
          </a:p>
        </p:txBody>
      </p:sp>
    </p:spTree>
    <p:extLst>
      <p:ext uri="{BB962C8B-B14F-4D97-AF65-F5344CB8AC3E}">
        <p14:creationId xmlns:p14="http://schemas.microsoft.com/office/powerpoint/2010/main" val="1828930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C5FF30-07EE-5847-AAA9-A367C1F45818}" type="slidenum">
              <a:rPr lang="en-US" smtClean="0"/>
              <a:pPr/>
              <a:t>31</a:t>
            </a:fld>
            <a:endParaRPr lang="en-US" dirty="0"/>
          </a:p>
        </p:txBody>
      </p:sp>
      <p:sp>
        <p:nvSpPr>
          <p:cNvPr id="7" name="Rectangle 6">
            <a:extLst>
              <a:ext uri="{FF2B5EF4-FFF2-40B4-BE49-F238E27FC236}">
                <a16:creationId xmlns:a16="http://schemas.microsoft.com/office/drawing/2014/main" id="{9408CE70-9C92-4B99-B64B-96F6398F8450}"/>
              </a:ext>
            </a:extLst>
          </p:cNvPr>
          <p:cNvSpPr/>
          <p:nvPr/>
        </p:nvSpPr>
        <p:spPr>
          <a:xfrm>
            <a:off x="1" y="338316"/>
            <a:ext cx="10300996" cy="5693866"/>
          </a:xfrm>
          <a:prstGeom prst="rect">
            <a:avLst/>
          </a:prstGeom>
        </p:spPr>
        <p:txBody>
          <a:bodyPr wrap="square">
            <a:spAutoFit/>
          </a:bodyPr>
          <a:lstStyle/>
          <a:p>
            <a:pPr algn="ctr">
              <a:spcBef>
                <a:spcPct val="50000"/>
              </a:spcBef>
              <a:spcAft>
                <a:spcPts val="1200"/>
              </a:spcAft>
            </a:pPr>
            <a:r>
              <a:rPr lang="en-US" altLang="en-US" sz="4400" b="1" dirty="0">
                <a:solidFill>
                  <a:srgbClr val="005895"/>
                </a:solidFill>
                <a:latin typeface="Helvetica" panose="020B0604020202020204" pitchFamily="34" charset="0"/>
                <a:cs typeface="Helvetica" panose="020B0604020202020204" pitchFamily="34" charset="0"/>
              </a:rPr>
              <a:t>Time for your questions and insights</a:t>
            </a:r>
          </a:p>
          <a:p>
            <a:endParaRPr lang="en-US" altLang="en-US" sz="2400" dirty="0">
              <a:solidFill>
                <a:srgbClr val="005895"/>
              </a:solidFill>
              <a:latin typeface="Helvetica" panose="020B0604020202020204" pitchFamily="34" charset="0"/>
              <a:cs typeface="Helvetica" panose="020B0604020202020204" pitchFamily="34" charset="0"/>
            </a:endParaRPr>
          </a:p>
          <a:p>
            <a:r>
              <a:rPr lang="en-US" altLang="en-US" sz="2400" dirty="0">
                <a:solidFill>
                  <a:srgbClr val="005895"/>
                </a:solidFill>
                <a:latin typeface="Helvetica" panose="020B0604020202020204" pitchFamily="34" charset="0"/>
                <a:cs typeface="Helvetica" panose="020B0604020202020204" pitchFamily="34" charset="0"/>
              </a:rPr>
              <a:t>Pat O’Brien SND				Laura Gambino</a:t>
            </a:r>
          </a:p>
          <a:p>
            <a:r>
              <a:rPr lang="en-US" altLang="en-US" sz="2400" dirty="0">
                <a:solidFill>
                  <a:srgbClr val="005895"/>
                </a:solidFill>
                <a:latin typeface="Helvetica" panose="020B0604020202020204" pitchFamily="34" charset="0"/>
                <a:cs typeface="Helvetica" panose="020B0604020202020204" pitchFamily="34" charset="0"/>
              </a:rPr>
              <a:t>Senior Vice President			Vice President</a:t>
            </a:r>
          </a:p>
          <a:p>
            <a:r>
              <a:rPr lang="en-US" altLang="en-US" sz="2400" dirty="0">
                <a:solidFill>
                  <a:srgbClr val="005895"/>
                </a:solidFill>
                <a:latin typeface="Helvetica" panose="020B0604020202020204" pitchFamily="34" charset="0"/>
                <a:cs typeface="Helvetica" panose="020B0604020202020204" pitchFamily="34" charset="0"/>
                <a:hlinkClick r:id="rId2"/>
              </a:rPr>
              <a:t>pobrien@neche.org</a:t>
            </a:r>
            <a:r>
              <a:rPr lang="en-US" altLang="en-US" sz="2400" dirty="0">
                <a:solidFill>
                  <a:srgbClr val="005895"/>
                </a:solidFill>
                <a:latin typeface="Helvetica" panose="020B0604020202020204" pitchFamily="34" charset="0"/>
                <a:cs typeface="Helvetica" panose="020B0604020202020204" pitchFamily="34" charset="0"/>
              </a:rPr>
              <a:t>				</a:t>
            </a:r>
            <a:r>
              <a:rPr lang="en-US" altLang="en-US" sz="2400" dirty="0">
                <a:solidFill>
                  <a:srgbClr val="005895"/>
                </a:solidFill>
                <a:latin typeface="Helvetica" panose="020B0604020202020204" pitchFamily="34" charset="0"/>
                <a:cs typeface="Helvetica" panose="020B0604020202020204" pitchFamily="34" charset="0"/>
                <a:hlinkClick r:id="rId3"/>
              </a:rPr>
              <a:t>lgambino@neche.org</a:t>
            </a:r>
            <a:endParaRPr lang="en-US" altLang="en-US" sz="2400" dirty="0">
              <a:solidFill>
                <a:srgbClr val="005895"/>
              </a:solidFill>
              <a:latin typeface="Helvetica" panose="020B0604020202020204" pitchFamily="34" charset="0"/>
              <a:cs typeface="Helvetica" panose="020B0604020202020204" pitchFamily="34" charset="0"/>
            </a:endParaRPr>
          </a:p>
          <a:p>
            <a:r>
              <a:rPr lang="en-US" altLang="en-US" sz="2400" dirty="0">
                <a:solidFill>
                  <a:srgbClr val="005895"/>
                </a:solidFill>
                <a:latin typeface="Helvetica" panose="020B0604020202020204" pitchFamily="34" charset="0"/>
                <a:cs typeface="Helvetica" panose="020B0604020202020204" pitchFamily="34" charset="0"/>
              </a:rPr>
              <a:t>781-425-7712				781-425-7751</a:t>
            </a:r>
          </a:p>
          <a:p>
            <a:endParaRPr lang="en-US" altLang="en-US" sz="2400" dirty="0">
              <a:solidFill>
                <a:srgbClr val="005895"/>
              </a:solidFill>
              <a:latin typeface="Helvetica" panose="020B0604020202020204" pitchFamily="34" charset="0"/>
              <a:cs typeface="Helvetica" panose="020B0604020202020204" pitchFamily="34" charset="0"/>
            </a:endParaRPr>
          </a:p>
          <a:p>
            <a:r>
              <a:rPr lang="en-US" altLang="en-US" sz="2400" dirty="0">
                <a:solidFill>
                  <a:srgbClr val="005895"/>
                </a:solidFill>
                <a:latin typeface="Helvetica" panose="020B0604020202020204" pitchFamily="34" charset="0"/>
                <a:cs typeface="Helvetica" panose="020B0604020202020204" pitchFamily="34" charset="0"/>
              </a:rPr>
              <a:t>New England Commission of Higher Education</a:t>
            </a:r>
          </a:p>
          <a:p>
            <a:r>
              <a:rPr lang="en-US" altLang="en-US" sz="2400" dirty="0">
                <a:solidFill>
                  <a:srgbClr val="005895"/>
                </a:solidFill>
                <a:latin typeface="Helvetica" panose="020B0604020202020204" pitchFamily="34" charset="0"/>
                <a:cs typeface="Helvetica" panose="020B0604020202020204" pitchFamily="34" charset="0"/>
              </a:rPr>
              <a:t>3 Burlington Woods Drive, Suite 100</a:t>
            </a:r>
          </a:p>
          <a:p>
            <a:r>
              <a:rPr lang="en-US" altLang="en-US" sz="2400" dirty="0">
                <a:solidFill>
                  <a:srgbClr val="005895"/>
                </a:solidFill>
                <a:latin typeface="Helvetica" panose="020B0604020202020204" pitchFamily="34" charset="0"/>
                <a:cs typeface="Helvetica" panose="020B0604020202020204" pitchFamily="34" charset="0"/>
              </a:rPr>
              <a:t>Burlington, MA 01803-4514</a:t>
            </a:r>
          </a:p>
          <a:p>
            <a:endParaRPr lang="en-US" altLang="en-US" sz="2800" dirty="0">
              <a:solidFill>
                <a:srgbClr val="005895"/>
              </a:solidFill>
              <a:latin typeface="Helvetica" panose="020B0604020202020204" pitchFamily="34" charset="0"/>
              <a:cs typeface="Helvetica" panose="020B0604020202020204" pitchFamily="34" charset="0"/>
            </a:endParaRPr>
          </a:p>
          <a:p>
            <a:pPr algn="ctr">
              <a:spcBef>
                <a:spcPct val="50000"/>
              </a:spcBef>
            </a:pPr>
            <a:r>
              <a:rPr lang="en-US" altLang="en-US" sz="4400" b="1" i="1" dirty="0">
                <a:solidFill>
                  <a:srgbClr val="005895"/>
                </a:solidFill>
                <a:latin typeface="Monotype Corsiva" panose="03010101010201010101" pitchFamily="66" charset="0"/>
                <a:cs typeface="Helvetica" panose="020B0604020202020204" pitchFamily="34" charset="0"/>
              </a:rPr>
              <a:t>Thank you for your participation!</a:t>
            </a:r>
          </a:p>
        </p:txBody>
      </p:sp>
    </p:spTree>
    <p:extLst>
      <p:ext uri="{BB962C8B-B14F-4D97-AF65-F5344CB8AC3E}">
        <p14:creationId xmlns:p14="http://schemas.microsoft.com/office/powerpoint/2010/main" val="3524802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DABE1-05FB-49F3-B3EB-D51DD93BF010}"/>
              </a:ext>
            </a:extLst>
          </p:cNvPr>
          <p:cNvSpPr>
            <a:spLocks noGrp="1"/>
          </p:cNvSpPr>
          <p:nvPr>
            <p:ph type="title"/>
          </p:nvPr>
        </p:nvSpPr>
        <p:spPr/>
        <p:txBody>
          <a:bodyPr>
            <a:normAutofit/>
          </a:bodyPr>
          <a:lstStyle/>
          <a:p>
            <a:r>
              <a:rPr lang="en-US" sz="3200" dirty="0"/>
              <a:t>NECHE: What hasn’t changed?</a:t>
            </a:r>
          </a:p>
        </p:txBody>
      </p:sp>
      <p:sp>
        <p:nvSpPr>
          <p:cNvPr id="3" name="Content Placeholder 2">
            <a:extLst>
              <a:ext uri="{FF2B5EF4-FFF2-40B4-BE49-F238E27FC236}">
                <a16:creationId xmlns:a16="http://schemas.microsoft.com/office/drawing/2014/main" id="{4C42A869-FFC2-41C1-96CC-C47A59E20A5A}"/>
              </a:ext>
            </a:extLst>
          </p:cNvPr>
          <p:cNvSpPr>
            <a:spLocks noGrp="1"/>
          </p:cNvSpPr>
          <p:nvPr>
            <p:ph idx="1"/>
          </p:nvPr>
        </p:nvSpPr>
        <p:spPr>
          <a:xfrm>
            <a:off x="391523" y="1122363"/>
            <a:ext cx="10118634" cy="4884737"/>
          </a:xfrm>
        </p:spPr>
        <p:txBody>
          <a:bodyPr>
            <a:normAutofit/>
          </a:bodyPr>
          <a:lstStyle/>
          <a:p>
            <a:pPr>
              <a:spcAft>
                <a:spcPts val="1200"/>
              </a:spcAft>
              <a:buClr>
                <a:srgbClr val="005895"/>
              </a:buClr>
            </a:pPr>
            <a:r>
              <a:rPr lang="en-US" dirty="0"/>
              <a:t>Our address </a:t>
            </a:r>
          </a:p>
          <a:p>
            <a:pPr>
              <a:spcAft>
                <a:spcPts val="1200"/>
              </a:spcAft>
              <a:buClr>
                <a:srgbClr val="005895"/>
              </a:buClr>
            </a:pPr>
            <a:r>
              <a:rPr lang="en-US" dirty="0"/>
              <a:t>Our staff (except for two new staff members)</a:t>
            </a:r>
          </a:p>
          <a:p>
            <a:pPr>
              <a:spcAft>
                <a:spcPts val="1200"/>
              </a:spcAft>
              <a:buClr>
                <a:srgbClr val="005895"/>
              </a:buClr>
            </a:pPr>
            <a:r>
              <a:rPr lang="en-US" dirty="0"/>
              <a:t>Commission members (except for usual rotation)</a:t>
            </a:r>
          </a:p>
          <a:p>
            <a:pPr>
              <a:spcAft>
                <a:spcPts val="1200"/>
              </a:spcAft>
              <a:buClr>
                <a:srgbClr val="005895"/>
              </a:buClr>
            </a:pPr>
            <a:r>
              <a:rPr lang="en-US" dirty="0"/>
              <a:t>The Standards, policies &amp; procedures</a:t>
            </a:r>
          </a:p>
          <a:p>
            <a:pPr>
              <a:spcAft>
                <a:spcPts val="1200"/>
              </a:spcAft>
              <a:buClr>
                <a:srgbClr val="005895"/>
              </a:buClr>
            </a:pPr>
            <a:r>
              <a:rPr lang="en-US" dirty="0"/>
              <a:t>The decennial accreditation cycle</a:t>
            </a:r>
          </a:p>
          <a:p>
            <a:pPr>
              <a:spcAft>
                <a:spcPts val="1200"/>
              </a:spcAft>
              <a:buClr>
                <a:srgbClr val="005895"/>
              </a:buClr>
            </a:pPr>
            <a:r>
              <a:rPr lang="en-US" dirty="0"/>
              <a:t>Your students’ access to federal financial aid</a:t>
            </a:r>
          </a:p>
          <a:p>
            <a:pPr>
              <a:spcAft>
                <a:spcPts val="1200"/>
              </a:spcAft>
              <a:buClr>
                <a:srgbClr val="005895"/>
              </a:buClr>
            </a:pPr>
            <a:r>
              <a:rPr lang="en-US" dirty="0"/>
              <a:t>Our commitment to the two purposes of accreditation: assuring quality and fostering improvement</a:t>
            </a:r>
          </a:p>
        </p:txBody>
      </p:sp>
      <p:sp>
        <p:nvSpPr>
          <p:cNvPr id="4" name="Slide Number Placeholder 3">
            <a:extLst>
              <a:ext uri="{FF2B5EF4-FFF2-40B4-BE49-F238E27FC236}">
                <a16:creationId xmlns:a16="http://schemas.microsoft.com/office/drawing/2014/main" id="{1C4EA544-AD66-4CC1-B18B-506CB5EFFCAA}"/>
              </a:ext>
            </a:extLst>
          </p:cNvPr>
          <p:cNvSpPr>
            <a:spLocks noGrp="1"/>
          </p:cNvSpPr>
          <p:nvPr>
            <p:ph type="sldNum" sz="quarter" idx="12"/>
          </p:nvPr>
        </p:nvSpPr>
        <p:spPr/>
        <p:txBody>
          <a:bodyPr/>
          <a:lstStyle/>
          <a:p>
            <a:fld id="{70C5FF30-07EE-5847-AAA9-A367C1F45818}" type="slidenum">
              <a:rPr lang="en-US" smtClean="0"/>
              <a:pPr/>
              <a:t>4</a:t>
            </a:fld>
            <a:endParaRPr lang="en-US" dirty="0"/>
          </a:p>
        </p:txBody>
      </p:sp>
    </p:spTree>
    <p:extLst>
      <p:ext uri="{BB962C8B-B14F-4D97-AF65-F5344CB8AC3E}">
        <p14:creationId xmlns:p14="http://schemas.microsoft.com/office/powerpoint/2010/main" val="4283888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Dual Purposes of Accreditation</a:t>
            </a:r>
          </a:p>
        </p:txBody>
      </p:sp>
      <p:sp>
        <p:nvSpPr>
          <p:cNvPr id="4" name="Slide Number Placeholder 3"/>
          <p:cNvSpPr>
            <a:spLocks noGrp="1"/>
          </p:cNvSpPr>
          <p:nvPr>
            <p:ph type="sldNum" sz="quarter" idx="12"/>
          </p:nvPr>
        </p:nvSpPr>
        <p:spPr/>
        <p:txBody>
          <a:bodyPr/>
          <a:lstStyle/>
          <a:p>
            <a:pPr defTabSz="685800">
              <a:defRPr/>
            </a:pPr>
            <a:fld id="{70C5FF30-07EE-5847-AAA9-A367C1F45818}" type="slidenum">
              <a:rPr lang="en-US" sz="750">
                <a:solidFill>
                  <a:prstClr val="white"/>
                </a:solidFill>
              </a:rPr>
              <a:pPr defTabSz="685800">
                <a:defRPr/>
              </a:pPr>
              <a:t>5</a:t>
            </a:fld>
            <a:endParaRPr lang="en-US" sz="750" dirty="0">
              <a:solidFill>
                <a:prstClr val="white"/>
              </a:solidFill>
            </a:endParaRPr>
          </a:p>
        </p:txBody>
      </p:sp>
      <p:pic>
        <p:nvPicPr>
          <p:cNvPr id="5" name="Picture 3" descr="BS00746_[1]">
            <a:extLst>
              <a:ext uri="{FF2B5EF4-FFF2-40B4-BE49-F238E27FC236}">
                <a16:creationId xmlns:a16="http://schemas.microsoft.com/office/drawing/2014/main" id="{A2980EC8-1B85-4601-8A23-5DBA34C617F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76644" y="1538289"/>
            <a:ext cx="3170021" cy="3109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5">
            <a:extLst>
              <a:ext uri="{FF2B5EF4-FFF2-40B4-BE49-F238E27FC236}">
                <a16:creationId xmlns:a16="http://schemas.microsoft.com/office/drawing/2014/main" id="{5B3F51C2-C6C5-4A01-825A-16EAC6E8E5C3}"/>
              </a:ext>
            </a:extLst>
          </p:cNvPr>
          <p:cNvSpPr/>
          <p:nvPr/>
        </p:nvSpPr>
        <p:spPr>
          <a:xfrm>
            <a:off x="2057401" y="2817108"/>
            <a:ext cx="1419243" cy="954107"/>
          </a:xfrm>
          <a:prstGeom prst="rect">
            <a:avLst/>
          </a:prstGeom>
        </p:spPr>
        <p:txBody>
          <a:bodyPr wrap="square">
            <a:spAutoFit/>
          </a:bodyPr>
          <a:lstStyle/>
          <a:p>
            <a:pPr>
              <a:spcBef>
                <a:spcPct val="50000"/>
              </a:spcBef>
            </a:pPr>
            <a:r>
              <a:rPr lang="en-US" altLang="en-US" sz="2800" dirty="0">
                <a:latin typeface="Helvetica" panose="020B0604020202020204" pitchFamily="34" charset="0"/>
                <a:cs typeface="Helvetica" panose="020B0604020202020204" pitchFamily="34" charset="0"/>
              </a:rPr>
              <a:t>Assure quality</a:t>
            </a:r>
          </a:p>
        </p:txBody>
      </p:sp>
      <p:sp>
        <p:nvSpPr>
          <p:cNvPr id="7" name="Rectangle 6">
            <a:extLst>
              <a:ext uri="{FF2B5EF4-FFF2-40B4-BE49-F238E27FC236}">
                <a16:creationId xmlns:a16="http://schemas.microsoft.com/office/drawing/2014/main" id="{CC764E77-0944-4410-806B-6EE40CB1FAF0}"/>
              </a:ext>
            </a:extLst>
          </p:cNvPr>
          <p:cNvSpPr/>
          <p:nvPr/>
        </p:nvSpPr>
        <p:spPr>
          <a:xfrm>
            <a:off x="6676025" y="2819401"/>
            <a:ext cx="2573536" cy="954107"/>
          </a:xfrm>
          <a:prstGeom prst="rect">
            <a:avLst/>
          </a:prstGeom>
        </p:spPr>
        <p:txBody>
          <a:bodyPr wrap="square">
            <a:spAutoFit/>
          </a:bodyPr>
          <a:lstStyle/>
          <a:p>
            <a:r>
              <a:rPr lang="en-US" altLang="en-US" sz="2800" dirty="0">
                <a:latin typeface="Helvetica" panose="020B0604020202020204" pitchFamily="34" charset="0"/>
                <a:cs typeface="Helvetica" panose="020B0604020202020204" pitchFamily="34" charset="0"/>
              </a:rPr>
              <a:t>Foster improvement</a:t>
            </a:r>
            <a:endParaRPr lang="en-US" sz="28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808006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DABE1-05FB-49F3-B3EB-D51DD93BF010}"/>
              </a:ext>
            </a:extLst>
          </p:cNvPr>
          <p:cNvSpPr>
            <a:spLocks noGrp="1"/>
          </p:cNvSpPr>
          <p:nvPr>
            <p:ph type="title"/>
          </p:nvPr>
        </p:nvSpPr>
        <p:spPr/>
        <p:txBody>
          <a:bodyPr>
            <a:normAutofit/>
          </a:bodyPr>
          <a:lstStyle/>
          <a:p>
            <a:r>
              <a:rPr lang="en-US" sz="3200" dirty="0"/>
              <a:t>NECHE: What’s in process?</a:t>
            </a:r>
          </a:p>
        </p:txBody>
      </p:sp>
      <p:sp>
        <p:nvSpPr>
          <p:cNvPr id="3" name="Content Placeholder 2">
            <a:extLst>
              <a:ext uri="{FF2B5EF4-FFF2-40B4-BE49-F238E27FC236}">
                <a16:creationId xmlns:a16="http://schemas.microsoft.com/office/drawing/2014/main" id="{4C42A869-FFC2-41C1-96CC-C47A59E20A5A}"/>
              </a:ext>
            </a:extLst>
          </p:cNvPr>
          <p:cNvSpPr>
            <a:spLocks noGrp="1"/>
          </p:cNvSpPr>
          <p:nvPr>
            <p:ph idx="1"/>
          </p:nvPr>
        </p:nvSpPr>
        <p:spPr>
          <a:xfrm>
            <a:off x="302623" y="1282195"/>
            <a:ext cx="10118634" cy="4884737"/>
          </a:xfrm>
        </p:spPr>
        <p:txBody>
          <a:bodyPr>
            <a:normAutofit/>
          </a:bodyPr>
          <a:lstStyle/>
          <a:p>
            <a:pPr>
              <a:spcAft>
                <a:spcPts val="1200"/>
              </a:spcAft>
              <a:buClr>
                <a:srgbClr val="005895"/>
              </a:buClr>
            </a:pPr>
            <a:r>
              <a:rPr lang="en-US" sz="3200" dirty="0"/>
              <a:t>Reprinting Standards, manuals</a:t>
            </a:r>
          </a:p>
          <a:p>
            <a:pPr>
              <a:spcAft>
                <a:spcPts val="1200"/>
              </a:spcAft>
              <a:buClr>
                <a:srgbClr val="005895"/>
              </a:buClr>
            </a:pPr>
            <a:r>
              <a:rPr lang="en-US" sz="3200" dirty="0"/>
              <a:t>Updating policies with new header</a:t>
            </a:r>
          </a:p>
          <a:p>
            <a:pPr>
              <a:spcAft>
                <a:spcPts val="1200"/>
              </a:spcAft>
              <a:buClr>
                <a:srgbClr val="005895"/>
              </a:buClr>
            </a:pPr>
            <a:r>
              <a:rPr lang="en-US" sz="3200" dirty="0"/>
              <a:t>Transition to new website</a:t>
            </a:r>
          </a:p>
          <a:p>
            <a:pPr>
              <a:spcAft>
                <a:spcPts val="1200"/>
              </a:spcAft>
              <a:buClr>
                <a:srgbClr val="005895"/>
              </a:buClr>
            </a:pPr>
            <a:r>
              <a:rPr lang="en-US" sz="3200" dirty="0"/>
              <a:t>Annual Meeting: December 12-14 Boston Marriott Copley Place </a:t>
            </a:r>
          </a:p>
        </p:txBody>
      </p:sp>
      <p:sp>
        <p:nvSpPr>
          <p:cNvPr id="4" name="Slide Number Placeholder 3">
            <a:extLst>
              <a:ext uri="{FF2B5EF4-FFF2-40B4-BE49-F238E27FC236}">
                <a16:creationId xmlns:a16="http://schemas.microsoft.com/office/drawing/2014/main" id="{1C4EA544-AD66-4CC1-B18B-506CB5EFFCAA}"/>
              </a:ext>
            </a:extLst>
          </p:cNvPr>
          <p:cNvSpPr>
            <a:spLocks noGrp="1"/>
          </p:cNvSpPr>
          <p:nvPr>
            <p:ph type="sldNum" sz="quarter" idx="12"/>
          </p:nvPr>
        </p:nvSpPr>
        <p:spPr/>
        <p:txBody>
          <a:bodyPr/>
          <a:lstStyle/>
          <a:p>
            <a:fld id="{70C5FF30-07EE-5847-AAA9-A367C1F45818}" type="slidenum">
              <a:rPr lang="en-US" smtClean="0"/>
              <a:pPr/>
              <a:t>6</a:t>
            </a:fld>
            <a:endParaRPr lang="en-US" dirty="0"/>
          </a:p>
        </p:txBody>
      </p:sp>
    </p:spTree>
    <p:extLst>
      <p:ext uri="{BB962C8B-B14F-4D97-AF65-F5344CB8AC3E}">
        <p14:creationId xmlns:p14="http://schemas.microsoft.com/office/powerpoint/2010/main" val="279956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Revised Standards (effective 2016)</a:t>
            </a:r>
          </a:p>
        </p:txBody>
      </p:sp>
      <p:sp>
        <p:nvSpPr>
          <p:cNvPr id="4" name="Slide Number Placeholder 3"/>
          <p:cNvSpPr>
            <a:spLocks noGrp="1"/>
          </p:cNvSpPr>
          <p:nvPr>
            <p:ph type="sldNum" sz="quarter" idx="12"/>
          </p:nvPr>
        </p:nvSpPr>
        <p:spPr/>
        <p:txBody>
          <a:bodyPr/>
          <a:lstStyle/>
          <a:p>
            <a:fld id="{70C5FF30-07EE-5847-AAA9-A367C1F45818}" type="slidenum">
              <a:rPr lang="en-US" smtClean="0"/>
              <a:pPr/>
              <a:t>7</a:t>
            </a:fld>
            <a:endParaRPr lang="en-US" dirty="0"/>
          </a:p>
        </p:txBody>
      </p:sp>
      <p:sp>
        <p:nvSpPr>
          <p:cNvPr id="8" name="Content Placeholder 2">
            <a:extLst>
              <a:ext uri="{FF2B5EF4-FFF2-40B4-BE49-F238E27FC236}">
                <a16:creationId xmlns:a16="http://schemas.microsoft.com/office/drawing/2014/main" id="{4CA6458B-261D-41A7-B6D0-E51C2A435F77}"/>
              </a:ext>
            </a:extLst>
          </p:cNvPr>
          <p:cNvSpPr>
            <a:spLocks noGrp="1"/>
          </p:cNvSpPr>
          <p:nvPr>
            <p:ph idx="1"/>
          </p:nvPr>
        </p:nvSpPr>
        <p:spPr>
          <a:xfrm>
            <a:off x="721904" y="1127760"/>
            <a:ext cx="9472974" cy="3200400"/>
          </a:xfrm>
        </p:spPr>
        <p:txBody>
          <a:bodyPr numCol="2">
            <a:noAutofit/>
          </a:bodyPr>
          <a:lstStyle/>
          <a:p>
            <a:pPr marL="457200" indent="-457200">
              <a:spcAft>
                <a:spcPct val="40000"/>
              </a:spcAft>
              <a:buClr>
                <a:srgbClr val="005895"/>
              </a:buClr>
              <a:buSzPct val="100000"/>
              <a:buFont typeface="+mj-lt"/>
              <a:buAutoNum type="arabicPeriod"/>
            </a:pPr>
            <a:r>
              <a:rPr lang="en-US" altLang="en-US" sz="2200" dirty="0">
                <a:latin typeface="Helvetica" panose="020B0604020202020204" pitchFamily="34" charset="0"/>
                <a:cs typeface="Helvetica" panose="020B0604020202020204" pitchFamily="34" charset="0"/>
              </a:rPr>
              <a:t>Mission and Purposes</a:t>
            </a:r>
          </a:p>
          <a:p>
            <a:pPr marL="457200" indent="-457200">
              <a:spcAft>
                <a:spcPct val="40000"/>
              </a:spcAft>
              <a:buClr>
                <a:srgbClr val="005895"/>
              </a:buClr>
              <a:buSzPct val="100000"/>
              <a:buFont typeface="+mj-lt"/>
              <a:buAutoNum type="arabicPeriod"/>
            </a:pPr>
            <a:r>
              <a:rPr lang="en-US" altLang="en-US" sz="2200" dirty="0">
                <a:latin typeface="Helvetica" panose="020B0604020202020204" pitchFamily="34" charset="0"/>
                <a:cs typeface="Helvetica" panose="020B0604020202020204" pitchFamily="34" charset="0"/>
              </a:rPr>
              <a:t>Planning and Evaluation</a:t>
            </a:r>
          </a:p>
          <a:p>
            <a:pPr marL="457200" indent="-457200">
              <a:spcAft>
                <a:spcPct val="40000"/>
              </a:spcAft>
              <a:buClr>
                <a:srgbClr val="005895"/>
              </a:buClr>
              <a:buSzPct val="100000"/>
              <a:buFont typeface="+mj-lt"/>
              <a:buAutoNum type="arabicPeriod"/>
            </a:pPr>
            <a:r>
              <a:rPr lang="en-US" altLang="en-US" sz="2200" dirty="0">
                <a:latin typeface="Helvetica" panose="020B0604020202020204" pitchFamily="34" charset="0"/>
                <a:cs typeface="Helvetica" panose="020B0604020202020204" pitchFamily="34" charset="0"/>
              </a:rPr>
              <a:t>Organization and Governance</a:t>
            </a:r>
          </a:p>
          <a:p>
            <a:pPr marL="457200" indent="-457200">
              <a:spcAft>
                <a:spcPct val="40000"/>
              </a:spcAft>
              <a:buClr>
                <a:srgbClr val="005895"/>
              </a:buClr>
              <a:buSzPct val="100000"/>
              <a:buFont typeface="+mj-lt"/>
              <a:buAutoNum type="arabicPeriod"/>
            </a:pPr>
            <a:r>
              <a:rPr lang="en-US" altLang="en-US" sz="2200" dirty="0">
                <a:latin typeface="Helvetica" panose="020B0604020202020204" pitchFamily="34" charset="0"/>
                <a:cs typeface="Helvetica" panose="020B0604020202020204" pitchFamily="34" charset="0"/>
              </a:rPr>
              <a:t>The Academic Program</a:t>
            </a:r>
          </a:p>
          <a:p>
            <a:pPr marL="457200" indent="-457200">
              <a:spcAft>
                <a:spcPct val="40000"/>
              </a:spcAft>
              <a:buClr>
                <a:srgbClr val="005895"/>
              </a:buClr>
              <a:buSzPct val="100000"/>
              <a:buFont typeface="+mj-lt"/>
              <a:buAutoNum type="arabicPeriod"/>
            </a:pPr>
            <a:r>
              <a:rPr lang="en-US" altLang="en-US" sz="2200" dirty="0">
                <a:latin typeface="Helvetica" panose="020B0604020202020204" pitchFamily="34" charset="0"/>
                <a:cs typeface="Helvetica" panose="020B0604020202020204" pitchFamily="34" charset="0"/>
              </a:rPr>
              <a:t>Students</a:t>
            </a:r>
          </a:p>
          <a:p>
            <a:pPr marL="457200" indent="-457200">
              <a:spcAft>
                <a:spcPct val="40000"/>
              </a:spcAft>
              <a:buClr>
                <a:srgbClr val="005895"/>
              </a:buClr>
              <a:buSzPct val="100000"/>
              <a:buFont typeface="+mj-lt"/>
              <a:buAutoNum type="arabicPeriod"/>
            </a:pPr>
            <a:endParaRPr lang="en-US" altLang="en-US" sz="2200" dirty="0">
              <a:latin typeface="Helvetica" panose="020B0604020202020204" pitchFamily="34" charset="0"/>
              <a:cs typeface="Helvetica" panose="020B0604020202020204" pitchFamily="34" charset="0"/>
            </a:endParaRPr>
          </a:p>
          <a:p>
            <a:pPr marL="457200" indent="-457200">
              <a:spcAft>
                <a:spcPts val="1200"/>
              </a:spcAft>
              <a:buClr>
                <a:srgbClr val="005895"/>
              </a:buClr>
              <a:buSzPct val="100000"/>
              <a:buFont typeface="+mj-lt"/>
              <a:buAutoNum type="arabicPeriod"/>
            </a:pPr>
            <a:r>
              <a:rPr lang="en-US" altLang="en-US" sz="2200" dirty="0">
                <a:latin typeface="Helvetica" panose="020B0604020202020204" pitchFamily="34" charset="0"/>
                <a:cs typeface="Helvetica" panose="020B0604020202020204" pitchFamily="34" charset="0"/>
              </a:rPr>
              <a:t>Teaching, Learning and Scholarship</a:t>
            </a:r>
          </a:p>
          <a:p>
            <a:pPr marL="457200" indent="-457200">
              <a:spcAft>
                <a:spcPts val="1200"/>
              </a:spcAft>
              <a:buClr>
                <a:srgbClr val="005895"/>
              </a:buClr>
              <a:buSzPct val="100000"/>
              <a:buFont typeface="+mj-lt"/>
              <a:buAutoNum type="arabicPeriod"/>
            </a:pPr>
            <a:r>
              <a:rPr lang="en-US" altLang="en-US" sz="2200" dirty="0">
                <a:latin typeface="Helvetica" panose="020B0604020202020204" pitchFamily="34" charset="0"/>
                <a:cs typeface="Helvetica" panose="020B0604020202020204" pitchFamily="34" charset="0"/>
              </a:rPr>
              <a:t>Institutional Resources</a:t>
            </a:r>
          </a:p>
          <a:p>
            <a:pPr marL="457200" indent="-457200">
              <a:spcAft>
                <a:spcPts val="1200"/>
              </a:spcAft>
              <a:buClr>
                <a:srgbClr val="005895"/>
              </a:buClr>
              <a:buSzPct val="100000"/>
              <a:buFont typeface="+mj-lt"/>
              <a:buAutoNum type="arabicPeriod"/>
            </a:pPr>
            <a:r>
              <a:rPr lang="en-US" altLang="en-US" sz="2200" dirty="0">
                <a:latin typeface="Helvetica" panose="020B0604020202020204" pitchFamily="34" charset="0"/>
                <a:cs typeface="Helvetica" panose="020B0604020202020204" pitchFamily="34" charset="0"/>
              </a:rPr>
              <a:t>Educational Effectiveness</a:t>
            </a:r>
          </a:p>
          <a:p>
            <a:pPr marL="457200" indent="-457200">
              <a:spcAft>
                <a:spcPts val="1200"/>
              </a:spcAft>
              <a:buClr>
                <a:srgbClr val="005895"/>
              </a:buClr>
              <a:buSzPct val="100000"/>
              <a:buFont typeface="+mj-lt"/>
              <a:buAutoNum type="arabicPeriod"/>
            </a:pPr>
            <a:r>
              <a:rPr lang="en-US" altLang="en-US" sz="2200" dirty="0">
                <a:latin typeface="Helvetica" panose="020B0604020202020204" pitchFamily="34" charset="0"/>
                <a:cs typeface="Helvetica" panose="020B0604020202020204" pitchFamily="34" charset="0"/>
              </a:rPr>
              <a:t>Integrity, Transparency, and Public Disclosure</a:t>
            </a:r>
          </a:p>
          <a:p>
            <a:pPr marL="457200" indent="-457200">
              <a:spcAft>
                <a:spcPct val="40000"/>
              </a:spcAft>
              <a:buClr>
                <a:srgbClr val="800000"/>
              </a:buClr>
              <a:buSzPct val="100000"/>
              <a:buFont typeface="+mj-lt"/>
              <a:buAutoNum type="arabicPeriod"/>
            </a:pPr>
            <a:endParaRPr lang="en-US" sz="2200" dirty="0">
              <a:latin typeface="Helvetica" panose="020B0604020202020204" pitchFamily="34" charset="0"/>
              <a:cs typeface="Helvetica" panose="020B0604020202020204" pitchFamily="34" charset="0"/>
            </a:endParaRPr>
          </a:p>
        </p:txBody>
      </p:sp>
      <p:sp>
        <p:nvSpPr>
          <p:cNvPr id="9" name="TextBox 8">
            <a:extLst>
              <a:ext uri="{FF2B5EF4-FFF2-40B4-BE49-F238E27FC236}">
                <a16:creationId xmlns:a16="http://schemas.microsoft.com/office/drawing/2014/main" id="{E6DCDA35-4DF1-404C-AAF9-FA4E8B8C1D2E}"/>
              </a:ext>
            </a:extLst>
          </p:cNvPr>
          <p:cNvSpPr txBox="1"/>
          <p:nvPr/>
        </p:nvSpPr>
        <p:spPr>
          <a:xfrm>
            <a:off x="302624" y="4384040"/>
            <a:ext cx="8139012" cy="1574214"/>
          </a:xfrm>
          <a:prstGeom prst="rect">
            <a:avLst/>
          </a:prstGeom>
          <a:noFill/>
        </p:spPr>
        <p:txBody>
          <a:bodyPr wrap="square" rtlCol="0">
            <a:spAutoFit/>
          </a:bodyPr>
          <a:lstStyle/>
          <a:p>
            <a:pPr eaLnBrk="0" fontAlgn="base" hangingPunct="0">
              <a:lnSpc>
                <a:spcPct val="110000"/>
              </a:lnSpc>
              <a:spcBef>
                <a:spcPts val="1200"/>
              </a:spcBef>
              <a:spcAft>
                <a:spcPts val="600"/>
              </a:spcAft>
              <a:defRPr/>
            </a:pPr>
            <a:r>
              <a:rPr lang="en-US" altLang="en-US" sz="2000" b="1" dirty="0">
                <a:solidFill>
                  <a:srgbClr val="005895"/>
                </a:solidFill>
                <a:latin typeface="Helvetica" panose="020B0604020202020204" pitchFamily="34" charset="0"/>
                <a:ea typeface="Verdana" panose="020B0604030504040204" pitchFamily="34" charset="0"/>
                <a:cs typeface="Helvetica" panose="020B0604020202020204" pitchFamily="34" charset="0"/>
              </a:rPr>
              <a:t>Format:</a:t>
            </a:r>
          </a:p>
          <a:p>
            <a:pPr marL="285750" indent="-285750" eaLnBrk="0" fontAlgn="base" hangingPunct="0">
              <a:lnSpc>
                <a:spcPct val="110000"/>
              </a:lnSpc>
              <a:spcAft>
                <a:spcPts val="300"/>
              </a:spcAft>
              <a:buClr>
                <a:srgbClr val="005895"/>
              </a:buClr>
              <a:buSzPct val="110000"/>
              <a:buFont typeface="Arial" panose="020B0604020202020204" pitchFamily="34" charset="0"/>
              <a:buChar char="•"/>
              <a:defRPr/>
            </a:pPr>
            <a:r>
              <a:rPr lang="en-US" altLang="en-US" sz="2000" dirty="0">
                <a:solidFill>
                  <a:srgbClr val="005895"/>
                </a:solidFill>
                <a:latin typeface="Helvetica" panose="020B0604020202020204" pitchFamily="34" charset="0"/>
                <a:ea typeface="Verdana" panose="020B0604030504040204" pitchFamily="34" charset="0"/>
                <a:cs typeface="Helvetica" panose="020B0604020202020204" pitchFamily="34" charset="0"/>
              </a:rPr>
              <a:t>Statement of the Standard </a:t>
            </a:r>
            <a:r>
              <a:rPr lang="en-US" altLang="en-US" sz="2000" i="1" dirty="0">
                <a:solidFill>
                  <a:srgbClr val="005895"/>
                </a:solidFill>
                <a:latin typeface="Helvetica" panose="020B0604020202020204" pitchFamily="34" charset="0"/>
                <a:ea typeface="Verdana" panose="020B0604030504040204" pitchFamily="34" charset="0"/>
                <a:cs typeface="Helvetica" panose="020B0604020202020204" pitchFamily="34" charset="0"/>
              </a:rPr>
              <a:t>– a summary in </a:t>
            </a:r>
            <a:r>
              <a:rPr lang="en-US" altLang="en-US" sz="2000" b="1" i="1" dirty="0">
                <a:solidFill>
                  <a:srgbClr val="005895"/>
                </a:solidFill>
                <a:latin typeface="Helvetica" panose="020B0604020202020204" pitchFamily="34" charset="0"/>
                <a:ea typeface="Verdana" panose="020B0604030504040204" pitchFamily="34" charset="0"/>
                <a:cs typeface="Helvetica" panose="020B0604020202020204" pitchFamily="34" charset="0"/>
              </a:rPr>
              <a:t>bold</a:t>
            </a:r>
          </a:p>
          <a:p>
            <a:pPr marL="285750" indent="-285750" eaLnBrk="0" fontAlgn="base" hangingPunct="0">
              <a:lnSpc>
                <a:spcPct val="110000"/>
              </a:lnSpc>
              <a:spcAft>
                <a:spcPts val="300"/>
              </a:spcAft>
              <a:buClr>
                <a:srgbClr val="005895"/>
              </a:buClr>
              <a:buSzPct val="110000"/>
              <a:buFont typeface="Arial" panose="020B0604020202020204" pitchFamily="34" charset="0"/>
              <a:buChar char="•"/>
              <a:defRPr/>
            </a:pPr>
            <a:r>
              <a:rPr lang="en-US" altLang="en-US" sz="2000" dirty="0">
                <a:solidFill>
                  <a:srgbClr val="005895"/>
                </a:solidFill>
                <a:latin typeface="Helvetica" panose="020B0604020202020204" pitchFamily="34" charset="0"/>
                <a:ea typeface="Verdana" panose="020B0604030504040204" pitchFamily="34" charset="0"/>
                <a:cs typeface="Helvetica" panose="020B0604020202020204" pitchFamily="34" charset="0"/>
              </a:rPr>
              <a:t>Numbered paragraphs </a:t>
            </a:r>
            <a:r>
              <a:rPr lang="en-US" altLang="en-US" sz="2000" i="1" dirty="0">
                <a:solidFill>
                  <a:srgbClr val="005895"/>
                </a:solidFill>
                <a:latin typeface="Helvetica" panose="020B0604020202020204" pitchFamily="34" charset="0"/>
                <a:ea typeface="Verdana" panose="020B0604030504040204" pitchFamily="34" charset="0"/>
                <a:cs typeface="Helvetica" panose="020B0604020202020204" pitchFamily="34" charset="0"/>
              </a:rPr>
              <a:t>– to explicate the statement of the Standard</a:t>
            </a:r>
          </a:p>
          <a:p>
            <a:pPr marL="285750" indent="-285750" eaLnBrk="0" fontAlgn="base" hangingPunct="0">
              <a:lnSpc>
                <a:spcPct val="110000"/>
              </a:lnSpc>
              <a:buClr>
                <a:srgbClr val="005895"/>
              </a:buClr>
              <a:buSzPct val="110000"/>
              <a:buFont typeface="Arial" panose="020B0604020202020204" pitchFamily="34" charset="0"/>
              <a:buChar char="•"/>
              <a:defRPr/>
            </a:pPr>
            <a:r>
              <a:rPr lang="en-US" altLang="en-US" sz="2000" dirty="0">
                <a:solidFill>
                  <a:srgbClr val="005895"/>
                </a:solidFill>
                <a:latin typeface="Helvetica" panose="020B0604020202020204" pitchFamily="34" charset="0"/>
                <a:ea typeface="Verdana" panose="020B0604030504040204" pitchFamily="34" charset="0"/>
                <a:cs typeface="Helvetica" panose="020B0604020202020204" pitchFamily="34" charset="0"/>
              </a:rPr>
              <a:t>Subheadings – for organization and clarity</a:t>
            </a:r>
            <a:endParaRPr lang="en-US" sz="2000" dirty="0">
              <a:solidFill>
                <a:srgbClr val="005895"/>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943974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623" y="111590"/>
            <a:ext cx="10515600" cy="1325563"/>
          </a:xfrm>
        </p:spPr>
        <p:txBody>
          <a:bodyPr>
            <a:normAutofit/>
          </a:bodyPr>
          <a:lstStyle/>
          <a:p>
            <a:r>
              <a:rPr lang="en-US" sz="3200" dirty="0"/>
              <a:t>The current environment …</a:t>
            </a:r>
          </a:p>
        </p:txBody>
      </p:sp>
      <p:sp>
        <p:nvSpPr>
          <p:cNvPr id="4" name="Slide Number Placeholder 3"/>
          <p:cNvSpPr>
            <a:spLocks noGrp="1"/>
          </p:cNvSpPr>
          <p:nvPr>
            <p:ph type="sldNum" sz="quarter" idx="12"/>
          </p:nvPr>
        </p:nvSpPr>
        <p:spPr/>
        <p:txBody>
          <a:bodyPr/>
          <a:lstStyle/>
          <a:p>
            <a:fld id="{70C5FF30-07EE-5847-AAA9-A367C1F45818}" type="slidenum">
              <a:rPr lang="en-US" smtClean="0"/>
              <a:pPr/>
              <a:t>8</a:t>
            </a:fld>
            <a:endParaRPr lang="en-US" dirty="0"/>
          </a:p>
        </p:txBody>
      </p:sp>
      <p:sp>
        <p:nvSpPr>
          <p:cNvPr id="7" name="Text Box 3">
            <a:extLst>
              <a:ext uri="{FF2B5EF4-FFF2-40B4-BE49-F238E27FC236}">
                <a16:creationId xmlns:a16="http://schemas.microsoft.com/office/drawing/2014/main" id="{549A2DE0-6086-43E5-A92A-5BD3E10A3AD1}"/>
              </a:ext>
            </a:extLst>
          </p:cNvPr>
          <p:cNvSpPr txBox="1">
            <a:spLocks noChangeArrowheads="1"/>
          </p:cNvSpPr>
          <p:nvPr/>
        </p:nvSpPr>
        <p:spPr bwMode="auto">
          <a:xfrm>
            <a:off x="381000" y="1230344"/>
            <a:ext cx="9640078"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accent1"/>
              </a:buClr>
              <a:buSzPct val="125000"/>
              <a:buChar char="•"/>
              <a:tabLst>
                <a:tab pos="628650" algn="l"/>
              </a:tabLst>
              <a:defRPr sz="3000">
                <a:solidFill>
                  <a:schemeClr val="tx1"/>
                </a:solidFill>
                <a:latin typeface="Arial" pitchFamily="34" charset="0"/>
                <a:cs typeface="Arial" pitchFamily="34" charset="0"/>
              </a:defRPr>
            </a:lvl1pPr>
            <a:lvl2pPr marL="742950" indent="-285750" eaLnBrk="0" hangingPunct="0">
              <a:spcBef>
                <a:spcPct val="20000"/>
              </a:spcBef>
              <a:buClr>
                <a:schemeClr val="accent2"/>
              </a:buClr>
              <a:buSzPct val="60000"/>
              <a:buFont typeface="Wingdings" pitchFamily="2" charset="2"/>
              <a:buChar char="q"/>
              <a:tabLst>
                <a:tab pos="628650" algn="l"/>
              </a:tabLst>
              <a:defRPr sz="2600">
                <a:solidFill>
                  <a:schemeClr val="tx1"/>
                </a:solidFill>
                <a:latin typeface="Arial" pitchFamily="34" charset="0"/>
                <a:cs typeface="Arial" pitchFamily="34" charset="0"/>
              </a:defRPr>
            </a:lvl2pPr>
            <a:lvl3pPr marL="1143000" indent="-228600" eaLnBrk="0" hangingPunct="0">
              <a:spcBef>
                <a:spcPct val="20000"/>
              </a:spcBef>
              <a:buClr>
                <a:schemeClr val="accent1"/>
              </a:buClr>
              <a:buSzPct val="125000"/>
              <a:buChar char="•"/>
              <a:tabLst>
                <a:tab pos="628650" algn="l"/>
              </a:tabLst>
              <a:defRPr sz="2200">
                <a:solidFill>
                  <a:schemeClr val="tx1"/>
                </a:solidFill>
                <a:latin typeface="Arial" pitchFamily="34" charset="0"/>
                <a:cs typeface="Arial" pitchFamily="34" charset="0"/>
              </a:defRPr>
            </a:lvl3pPr>
            <a:lvl4pPr marL="1600200" indent="-228600" eaLnBrk="0" hangingPunct="0">
              <a:spcBef>
                <a:spcPct val="20000"/>
              </a:spcBef>
              <a:buClr>
                <a:schemeClr val="accent2"/>
              </a:buClr>
              <a:buSzPct val="70000"/>
              <a:buFont typeface="Wingdings" pitchFamily="2" charset="2"/>
              <a:buChar char="q"/>
              <a:tabLst>
                <a:tab pos="628650" algn="l"/>
              </a:tabLst>
              <a:defRPr sz="2000">
                <a:solidFill>
                  <a:schemeClr val="tx1"/>
                </a:solidFill>
                <a:latin typeface="Arial" pitchFamily="34" charset="0"/>
                <a:cs typeface="Arial" pitchFamily="34" charset="0"/>
              </a:defRPr>
            </a:lvl4pPr>
            <a:lvl5pPr marL="2057400" indent="-228600" eaLnBrk="0" hangingPunct="0">
              <a:spcBef>
                <a:spcPct val="20000"/>
              </a:spcBef>
              <a:buClr>
                <a:schemeClr val="accent1"/>
              </a:buClr>
              <a:buSzPct val="75000"/>
              <a:buFont typeface="Wingdings" pitchFamily="2" charset="2"/>
              <a:buChar char="§"/>
              <a:tabLst>
                <a:tab pos="628650" algn="l"/>
              </a:tabLst>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tabLst>
                <a:tab pos="628650" algn="l"/>
              </a:tabLst>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tabLst>
                <a:tab pos="628650" algn="l"/>
              </a:tabLst>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tabLst>
                <a:tab pos="628650" algn="l"/>
              </a:tabLst>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tabLst>
                <a:tab pos="628650" algn="l"/>
              </a:tabLst>
              <a:defRPr sz="2000">
                <a:solidFill>
                  <a:schemeClr val="tx1"/>
                </a:solidFill>
                <a:latin typeface="Arial" pitchFamily="34" charset="0"/>
                <a:cs typeface="Arial" pitchFamily="34" charset="0"/>
              </a:defRPr>
            </a:lvl9pPr>
          </a:lstStyle>
          <a:p>
            <a:pPr>
              <a:spcBef>
                <a:spcPct val="0"/>
              </a:spcBef>
              <a:spcAft>
                <a:spcPts val="1600"/>
              </a:spcAft>
              <a:buFontTx/>
              <a:buNone/>
            </a:pPr>
            <a:r>
              <a:rPr lang="en-US" altLang="en-US" sz="2200" b="1" dirty="0">
                <a:solidFill>
                  <a:srgbClr val="005895"/>
                </a:solidFill>
                <a:latin typeface="Helvetica" panose="020B0604020202020204" pitchFamily="34" charset="0"/>
                <a:cs typeface="Helvetica" panose="020B0604020202020204" pitchFamily="34" charset="0"/>
              </a:rPr>
              <a:t>Senator Lamar Alexander </a:t>
            </a:r>
            <a:r>
              <a:rPr lang="en-US" altLang="en-US" sz="2200" dirty="0">
                <a:latin typeface="Helvetica" panose="020B0604020202020204" pitchFamily="34" charset="0"/>
                <a:cs typeface="Helvetica" panose="020B0604020202020204" pitchFamily="34" charset="0"/>
              </a:rPr>
              <a:t>(R, TN), Chairman of the Senate Committee overseeing higher education:  “Lawmakers have a duty to make sure students spend their federal aid at a good college.  We need to find a way to make accreditation work better.”</a:t>
            </a:r>
          </a:p>
          <a:p>
            <a:pPr>
              <a:spcBef>
                <a:spcPct val="0"/>
              </a:spcBef>
              <a:spcAft>
                <a:spcPts val="1600"/>
              </a:spcAft>
              <a:buFontTx/>
              <a:buNone/>
            </a:pPr>
            <a:r>
              <a:rPr lang="en-US" sz="2200" b="1" dirty="0">
                <a:solidFill>
                  <a:srgbClr val="005895"/>
                </a:solidFill>
                <a:latin typeface="Helvetica" panose="020B0604020202020204" pitchFamily="34" charset="0"/>
                <a:cs typeface="Helvetica" panose="020B0604020202020204" pitchFamily="34" charset="0"/>
              </a:rPr>
              <a:t>24 U.S. Senate Democrats:   </a:t>
            </a:r>
            <a:r>
              <a:rPr lang="en-US" sz="2200" dirty="0">
                <a:latin typeface="Helvetica" panose="020B0604020202020204" pitchFamily="34" charset="0"/>
                <a:ea typeface="Verdana" panose="020B0604030504040204" pitchFamily="34" charset="0"/>
                <a:cs typeface="Helvetica" panose="020B0604020202020204" pitchFamily="34" charset="0"/>
              </a:rPr>
              <a:t>Accreditors have often failed to establish standards that ensure sufficient numbers of students are persisting in their course of study, completing their programs, and are able to find new or better jobs in their field when they graduate. </a:t>
            </a:r>
          </a:p>
          <a:p>
            <a:pPr>
              <a:spcBef>
                <a:spcPct val="0"/>
              </a:spcBef>
              <a:spcAft>
                <a:spcPts val="1600"/>
              </a:spcAft>
              <a:buNone/>
            </a:pPr>
            <a:r>
              <a:rPr lang="en-US" altLang="en-US" sz="2200" b="1" dirty="0">
                <a:solidFill>
                  <a:srgbClr val="005895"/>
                </a:solidFill>
                <a:latin typeface="Helvetica" panose="020B0604020202020204" pitchFamily="34" charset="0"/>
                <a:cs typeface="Helvetica" panose="020B0604020202020204" pitchFamily="34" charset="0"/>
              </a:rPr>
              <a:t>Judith Eaton</a:t>
            </a:r>
            <a:r>
              <a:rPr lang="en-US" altLang="en-US" sz="2200" dirty="0">
                <a:latin typeface="Helvetica" panose="020B0604020202020204" pitchFamily="34" charset="0"/>
                <a:ea typeface="Verdana" panose="020B0604030504040204" pitchFamily="34" charset="0"/>
                <a:cs typeface="Helvetica" panose="020B0604020202020204" pitchFamily="34" charset="0"/>
              </a:rPr>
              <a:t>, P</a:t>
            </a:r>
            <a:r>
              <a:rPr lang="en-US" sz="2200" dirty="0">
                <a:latin typeface="Helvetica" panose="020B0604020202020204" pitchFamily="34" charset="0"/>
                <a:ea typeface="Verdana" panose="020B0604030504040204" pitchFamily="34" charset="0"/>
                <a:cs typeface="Helvetica" panose="020B0604020202020204" pitchFamily="34" charset="0"/>
              </a:rPr>
              <a:t>resident of the Council for Higher Education Accreditation:  “… credibility and confidence in an accreditor increasingly will rest on data about institutional performance on student achievement.”</a:t>
            </a:r>
          </a:p>
          <a:p>
            <a:pPr>
              <a:spcBef>
                <a:spcPct val="0"/>
              </a:spcBef>
              <a:spcAft>
                <a:spcPts val="1600"/>
              </a:spcAft>
              <a:buNone/>
            </a:pPr>
            <a:r>
              <a:rPr lang="en-US" sz="2200" b="1" dirty="0">
                <a:solidFill>
                  <a:srgbClr val="005895"/>
                </a:solidFill>
                <a:latin typeface="Helvetica" panose="020B0604020202020204" pitchFamily="34" charset="0"/>
                <a:cs typeface="Helvetica" panose="020B0604020202020204" pitchFamily="34" charset="0"/>
              </a:rPr>
              <a:t>Mount Ida College </a:t>
            </a:r>
            <a:r>
              <a:rPr lang="en-US" sz="2200" dirty="0">
                <a:latin typeface="Helvetica" panose="020B0604020202020204" pitchFamily="34" charset="0"/>
                <a:ea typeface="Verdana" panose="020B0604030504040204" pitchFamily="34" charset="0"/>
                <a:cs typeface="Helvetica" panose="020B0604020202020204" pitchFamily="34" charset="0"/>
              </a:rPr>
              <a:t>…</a:t>
            </a:r>
          </a:p>
        </p:txBody>
      </p:sp>
    </p:spTree>
    <p:extLst>
      <p:ext uri="{BB962C8B-B14F-4D97-AF65-F5344CB8AC3E}">
        <p14:creationId xmlns:p14="http://schemas.microsoft.com/office/powerpoint/2010/main" val="4081315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87DA7-1CD6-46DD-8D45-D862D4BA7CA3}"/>
              </a:ext>
            </a:extLst>
          </p:cNvPr>
          <p:cNvSpPr>
            <a:spLocks noGrp="1"/>
          </p:cNvSpPr>
          <p:nvPr>
            <p:ph type="title"/>
          </p:nvPr>
        </p:nvSpPr>
        <p:spPr/>
        <p:txBody>
          <a:bodyPr>
            <a:normAutofit/>
          </a:bodyPr>
          <a:lstStyle/>
          <a:p>
            <a:r>
              <a:rPr lang="en-US" sz="3200" dirty="0"/>
              <a:t>Three major changes in 2016</a:t>
            </a:r>
          </a:p>
        </p:txBody>
      </p:sp>
      <p:sp>
        <p:nvSpPr>
          <p:cNvPr id="4" name="Slide Number Placeholder 3">
            <a:extLst>
              <a:ext uri="{FF2B5EF4-FFF2-40B4-BE49-F238E27FC236}">
                <a16:creationId xmlns:a16="http://schemas.microsoft.com/office/drawing/2014/main" id="{F4A5576E-C62D-49D5-9871-0C22E6158129}"/>
              </a:ext>
            </a:extLst>
          </p:cNvPr>
          <p:cNvSpPr>
            <a:spLocks noGrp="1"/>
          </p:cNvSpPr>
          <p:nvPr>
            <p:ph type="sldNum" sz="quarter" idx="12"/>
          </p:nvPr>
        </p:nvSpPr>
        <p:spPr/>
        <p:txBody>
          <a:bodyPr/>
          <a:lstStyle/>
          <a:p>
            <a:fld id="{70C5FF30-07EE-5847-AAA9-A367C1F45818}" type="slidenum">
              <a:rPr lang="en-US" smtClean="0"/>
              <a:pPr/>
              <a:t>9</a:t>
            </a:fld>
            <a:endParaRPr lang="en-US" dirty="0"/>
          </a:p>
        </p:txBody>
      </p:sp>
      <p:sp>
        <p:nvSpPr>
          <p:cNvPr id="5" name="TextBox 4">
            <a:extLst>
              <a:ext uri="{FF2B5EF4-FFF2-40B4-BE49-F238E27FC236}">
                <a16:creationId xmlns:a16="http://schemas.microsoft.com/office/drawing/2014/main" id="{B495F322-BEB5-4730-8241-AC2612271781}"/>
              </a:ext>
            </a:extLst>
          </p:cNvPr>
          <p:cNvSpPr txBox="1"/>
          <p:nvPr/>
        </p:nvSpPr>
        <p:spPr>
          <a:xfrm>
            <a:off x="409297" y="1176276"/>
            <a:ext cx="8795006" cy="3037755"/>
          </a:xfrm>
          <a:prstGeom prst="rect">
            <a:avLst/>
          </a:prstGeom>
          <a:noFill/>
        </p:spPr>
        <p:txBody>
          <a:bodyPr wrap="square">
            <a:spAutoFit/>
          </a:bodyPr>
          <a:lstStyle/>
          <a:p>
            <a:pPr marL="514350" indent="-514350">
              <a:spcAft>
                <a:spcPts val="1200"/>
              </a:spcAft>
              <a:buFont typeface="+mj-lt"/>
              <a:buAutoNum type="arabicPeriod"/>
              <a:defRPr/>
            </a:pPr>
            <a:r>
              <a:rPr lang="en-US" sz="2600" dirty="0">
                <a:solidFill>
                  <a:srgbClr val="005895"/>
                </a:solidFill>
                <a:latin typeface="Helvetica" panose="020B0604020202020204" pitchFamily="34" charset="0"/>
                <a:ea typeface="Verdana" panose="020B0604030504040204" pitchFamily="34" charset="0"/>
                <a:cs typeface="Helvetica" panose="020B0604020202020204" pitchFamily="34" charset="0"/>
              </a:rPr>
              <a:t>Less emphasis on inputs/resources:</a:t>
            </a:r>
          </a:p>
          <a:p>
            <a:pPr marL="519113">
              <a:lnSpc>
                <a:spcPct val="110000"/>
              </a:lnSpc>
              <a:spcAft>
                <a:spcPts val="1800"/>
              </a:spcAft>
              <a:defRPr/>
            </a:pPr>
            <a:r>
              <a:rPr lang="en-US" sz="2600" dirty="0">
                <a:latin typeface="Helvetica" panose="020B0604020202020204" pitchFamily="34" charset="0"/>
                <a:ea typeface="Verdana" panose="020B0604030504040204" pitchFamily="34" charset="0"/>
                <a:cs typeface="Helvetica" panose="020B0604020202020204" pitchFamily="34" charset="0"/>
              </a:rPr>
              <a:t>Standards 7 (Library and Other Information Resources) 8 (Physical and Technological Resources) and 9 (Financial Resources) combined into a single new standard, </a:t>
            </a:r>
            <a:r>
              <a:rPr lang="en-US" sz="2600" dirty="0">
                <a:solidFill>
                  <a:srgbClr val="005895"/>
                </a:solidFill>
                <a:latin typeface="Helvetica" panose="020B0604020202020204" pitchFamily="34" charset="0"/>
                <a:ea typeface="Verdana" panose="020B0604030504040204" pitchFamily="34" charset="0"/>
                <a:cs typeface="Helvetica" panose="020B0604020202020204" pitchFamily="34" charset="0"/>
              </a:rPr>
              <a:t>Institutional Resources</a:t>
            </a:r>
          </a:p>
          <a:p>
            <a:pPr>
              <a:defRPr/>
            </a:pPr>
            <a:endParaRPr lang="en-US" sz="2600" dirty="0">
              <a:latin typeface="Helvetica" panose="020B0604020202020204" pitchFamily="34" charset="0"/>
              <a:ea typeface="Verdana" panose="020B0604030504040204" pitchFamily="34" charset="0"/>
              <a:cs typeface="Helvetica" panose="020B0604020202020204" pitchFamily="34" charset="0"/>
            </a:endParaRPr>
          </a:p>
        </p:txBody>
      </p:sp>
      <p:grpSp>
        <p:nvGrpSpPr>
          <p:cNvPr id="6" name="Group 5">
            <a:extLst>
              <a:ext uri="{FF2B5EF4-FFF2-40B4-BE49-F238E27FC236}">
                <a16:creationId xmlns:a16="http://schemas.microsoft.com/office/drawing/2014/main" id="{7FA2E9A0-051A-49EC-9174-773E20929151}"/>
              </a:ext>
            </a:extLst>
          </p:cNvPr>
          <p:cNvGrpSpPr/>
          <p:nvPr/>
        </p:nvGrpSpPr>
        <p:grpSpPr>
          <a:xfrm>
            <a:off x="7021764" y="4304808"/>
            <a:ext cx="2182539" cy="1426134"/>
            <a:chOff x="6208964" y="4546866"/>
            <a:chExt cx="2182539" cy="1426134"/>
          </a:xfrm>
        </p:grpSpPr>
        <p:pic>
          <p:nvPicPr>
            <p:cNvPr id="7" name="Picture 16" descr="http://paeablog.org/wp-content/uploads/2015/04/resources.gif">
              <a:extLst>
                <a:ext uri="{FF2B5EF4-FFF2-40B4-BE49-F238E27FC236}">
                  <a16:creationId xmlns:a16="http://schemas.microsoft.com/office/drawing/2014/main" id="{B4EE8244-0F4A-4244-9A4F-9009782A5D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8964" y="4746183"/>
              <a:ext cx="2182539" cy="12268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9" descr="C:\Users\obrienp\AppData\Local\Microsoft\Windows\Temporary Internet Files\Content.IE5\DY3S5Y97\dollar[1].png">
              <a:extLst>
                <a:ext uri="{FF2B5EF4-FFF2-40B4-BE49-F238E27FC236}">
                  <a16:creationId xmlns:a16="http://schemas.microsoft.com/office/drawing/2014/main" id="{F43BB3BC-55C8-4A34-8E95-EA2092621D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3291" y="4896534"/>
              <a:ext cx="129897" cy="1837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9" descr="C:\Users\obrienp\AppData\Local\Microsoft\Windows\Temporary Internet Files\Content.IE5\DY3S5Y97\dollar[1].png">
              <a:extLst>
                <a:ext uri="{FF2B5EF4-FFF2-40B4-BE49-F238E27FC236}">
                  <a16:creationId xmlns:a16="http://schemas.microsoft.com/office/drawing/2014/main" id="{822F4120-4FE4-4FF8-BAD0-92F880EA99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648435"/>
              <a:ext cx="129897" cy="1837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9" descr="C:\Users\obrienp\AppData\Local\Microsoft\Windows\Temporary Internet Files\Content.IE5\DY3S5Y97\dollar[1].png">
              <a:extLst>
                <a:ext uri="{FF2B5EF4-FFF2-40B4-BE49-F238E27FC236}">
                  <a16:creationId xmlns:a16="http://schemas.microsoft.com/office/drawing/2014/main" id="{8BFB5EE0-343A-474A-B592-85132FB50F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4666460"/>
              <a:ext cx="129897" cy="18370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9" descr="C:\Users\obrienp\AppData\Local\Microsoft\Windows\Temporary Internet Files\Content.IE5\DY3S5Y97\dollar[1].png">
              <a:extLst>
                <a:ext uri="{FF2B5EF4-FFF2-40B4-BE49-F238E27FC236}">
                  <a16:creationId xmlns:a16="http://schemas.microsoft.com/office/drawing/2014/main" id="{0060AAC4-F005-4B95-98DF-4226236284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4671308"/>
              <a:ext cx="129897" cy="1837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9" descr="C:\Users\obrienp\AppData\Local\Microsoft\Windows\Temporary Internet Files\Content.IE5\DY3S5Y97\dollar[1].png">
              <a:extLst>
                <a:ext uri="{FF2B5EF4-FFF2-40B4-BE49-F238E27FC236}">
                  <a16:creationId xmlns:a16="http://schemas.microsoft.com/office/drawing/2014/main" id="{41D1B101-F3E7-4597-A88E-E4DD6CF0B1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5072" y="4546866"/>
              <a:ext cx="129897" cy="18370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9" descr="C:\Users\obrienp\AppData\Local\Microsoft\Windows\Temporary Internet Files\Content.IE5\DY3S5Y97\dollar[1].png">
              <a:extLst>
                <a:ext uri="{FF2B5EF4-FFF2-40B4-BE49-F238E27FC236}">
                  <a16:creationId xmlns:a16="http://schemas.microsoft.com/office/drawing/2014/main" id="{44186EFA-1D83-49DE-9E3D-E774BA2E12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547233"/>
              <a:ext cx="129897" cy="18370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92437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2001</Words>
  <Application>Microsoft Office PowerPoint</Application>
  <PresentationFormat>Widescreen</PresentationFormat>
  <Paragraphs>226</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Calibri Light</vt:lpstr>
      <vt:lpstr>Helvetica</vt:lpstr>
      <vt:lpstr>Monotype Corsiva</vt:lpstr>
      <vt:lpstr>Verdana</vt:lpstr>
      <vt:lpstr>Wingdings</vt:lpstr>
      <vt:lpstr>Office Theme</vt:lpstr>
      <vt:lpstr>Advancing a Massachusetts Culture of Assessment</vt:lpstr>
      <vt:lpstr>NECHE?!  What happened to CIHE of NEASC?</vt:lpstr>
      <vt:lpstr>NECHE: What’s changed?</vt:lpstr>
      <vt:lpstr>NECHE: What hasn’t changed?</vt:lpstr>
      <vt:lpstr>Dual Purposes of Accreditation</vt:lpstr>
      <vt:lpstr>NECHE: What’s in process?</vt:lpstr>
      <vt:lpstr>Revised Standards (effective 2016)</vt:lpstr>
      <vt:lpstr>The current environment …</vt:lpstr>
      <vt:lpstr>Three major changes in 2016</vt:lpstr>
      <vt:lpstr>Three Dimensions of Quality</vt:lpstr>
      <vt:lpstr>Three major changes in 2016</vt:lpstr>
      <vt:lpstr>Standard 9: What to disclose?</vt:lpstr>
      <vt:lpstr>More about disclosing “results”</vt:lpstr>
      <vt:lpstr>Student Success on the Annual Report</vt:lpstr>
      <vt:lpstr>Three major changes in 2016</vt:lpstr>
      <vt:lpstr>Standard 2: Planning and Evaluation</vt:lpstr>
      <vt:lpstr>Standard 2: Measures of Student Success</vt:lpstr>
      <vt:lpstr>Standard 4: The Academic Program</vt:lpstr>
      <vt:lpstr>Standard 4: Measures of Student Success</vt:lpstr>
      <vt:lpstr>Standard 8 Educational Effectiveness</vt:lpstr>
      <vt:lpstr> Standard 8: Measures of Student Success</vt:lpstr>
      <vt:lpstr>Student Achievement &amp; Success Forms</vt:lpstr>
      <vt:lpstr>E-Series: Making Assessment More Explicit</vt:lpstr>
      <vt:lpstr>Standard 8: Data First Forms</vt:lpstr>
      <vt:lpstr>Form 8.2: Other Measures</vt:lpstr>
      <vt:lpstr>Mission-appropriate measures</vt:lpstr>
      <vt:lpstr>Using the Data Forms in accreditation reports</vt:lpstr>
      <vt:lpstr>Using the Data Forms (continued)</vt:lpstr>
      <vt:lpstr>Three commendations</vt:lpstr>
      <vt:lpstr>Three recommendations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Mia Caligaris</dc:creator>
  <cp:lastModifiedBy>Awkward, Robert (DHE)</cp:lastModifiedBy>
  <cp:revision>28</cp:revision>
  <dcterms:created xsi:type="dcterms:W3CDTF">2018-07-30T15:52:24Z</dcterms:created>
  <dcterms:modified xsi:type="dcterms:W3CDTF">2018-12-06T19:25:56Z</dcterms:modified>
</cp:coreProperties>
</file>